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8" r:id="rId2"/>
    <p:sldId id="264" r:id="rId3"/>
    <p:sldId id="303" r:id="rId4"/>
    <p:sldId id="280" r:id="rId5"/>
    <p:sldId id="265" r:id="rId6"/>
    <p:sldId id="307" r:id="rId7"/>
    <p:sldId id="267" r:id="rId8"/>
    <p:sldId id="308" r:id="rId9"/>
    <p:sldId id="304" r:id="rId10"/>
    <p:sldId id="266" r:id="rId11"/>
    <p:sldId id="306" r:id="rId12"/>
    <p:sldId id="309" r:id="rId13"/>
    <p:sldId id="268" r:id="rId14"/>
    <p:sldId id="269" r:id="rId15"/>
    <p:sldId id="270" r:id="rId16"/>
    <p:sldId id="271" r:id="rId17"/>
    <p:sldId id="272" r:id="rId18"/>
    <p:sldId id="273" r:id="rId19"/>
    <p:sldId id="274" r:id="rId20"/>
    <p:sldId id="275" r:id="rId21"/>
    <p:sldId id="276" r:id="rId22"/>
    <p:sldId id="279" r:id="rId23"/>
    <p:sldId id="278" r:id="rId24"/>
    <p:sldId id="283" r:id="rId25"/>
    <p:sldId id="284" r:id="rId26"/>
    <p:sldId id="285" r:id="rId27"/>
    <p:sldId id="310" r:id="rId28"/>
    <p:sldId id="287" r:id="rId29"/>
    <p:sldId id="318" r:id="rId30"/>
    <p:sldId id="322" r:id="rId31"/>
    <p:sldId id="319" r:id="rId32"/>
    <p:sldId id="288" r:id="rId33"/>
    <p:sldId id="312" r:id="rId34"/>
    <p:sldId id="313" r:id="rId35"/>
    <p:sldId id="314" r:id="rId36"/>
    <p:sldId id="289" r:id="rId37"/>
    <p:sldId id="315" r:id="rId38"/>
    <p:sldId id="298" r:id="rId39"/>
    <p:sldId id="311" r:id="rId40"/>
    <p:sldId id="299" r:id="rId41"/>
    <p:sldId id="316" r:id="rId42"/>
    <p:sldId id="317" r:id="rId43"/>
    <p:sldId id="277" r:id="rId44"/>
    <p:sldId id="321" r:id="rId45"/>
    <p:sldId id="30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i Van Hong" initials="BVH" lastIdx="1" clrIdx="0">
    <p:extLst>
      <p:ext uri="{19B8F6BF-5375-455C-9EA6-DF929625EA0E}">
        <p15:presenceInfo xmlns:p15="http://schemas.microsoft.com/office/powerpoint/2012/main" userId="S::hongbv@ms.hcmute.edu.vn::55d7736e-596d-425e-a894-75b747c658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5F3"/>
    <a:srgbClr val="B35DA9"/>
    <a:srgbClr val="EBDCEE"/>
    <a:srgbClr val="D2E4DE"/>
    <a:srgbClr val="ABC8E3"/>
    <a:srgbClr val="BCD2C4"/>
    <a:srgbClr val="FAE3D8"/>
    <a:srgbClr val="1A41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8" d="100"/>
          <a:sy n="118" d="100"/>
        </p:scale>
        <p:origin x="5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20C6BF-0CAB-41AF-8651-687CE2770F5E}" type="datetimeFigureOut">
              <a:rPr lang="vi-VN" smtClean="0"/>
              <a:t>13/08/2024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7FA9CE-C953-4E78-8A85-646C1729CA89}" type="slidenum">
              <a:rPr lang="vi-VN" smtClean="0"/>
              <a:t>‹#›</a:t>
            </a:fld>
            <a:endParaRPr lang="vi-VN"/>
          </a:p>
        </p:txBody>
      </p:sp>
    </p:spTree>
    <p:extLst>
      <p:ext uri="{BB962C8B-B14F-4D97-AF65-F5344CB8AC3E}">
        <p14:creationId xmlns:p14="http://schemas.microsoft.com/office/powerpoint/2010/main" val="293115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37FA9CE-C953-4E78-8A85-646C1729CA89}" type="slidenum">
              <a:rPr lang="vi-VN" smtClean="0"/>
              <a:t>11</a:t>
            </a:fld>
            <a:endParaRPr lang="vi-VN"/>
          </a:p>
        </p:txBody>
      </p:sp>
    </p:spTree>
    <p:extLst>
      <p:ext uri="{BB962C8B-B14F-4D97-AF65-F5344CB8AC3E}">
        <p14:creationId xmlns:p14="http://schemas.microsoft.com/office/powerpoint/2010/main" val="2620480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37FA9CE-C953-4E78-8A85-646C1729CA89}" type="slidenum">
              <a:rPr lang="vi-VN" smtClean="0"/>
              <a:t>27</a:t>
            </a:fld>
            <a:endParaRPr lang="vi-VN"/>
          </a:p>
        </p:txBody>
      </p:sp>
    </p:spTree>
    <p:extLst>
      <p:ext uri="{BB962C8B-B14F-4D97-AF65-F5344CB8AC3E}">
        <p14:creationId xmlns:p14="http://schemas.microsoft.com/office/powerpoint/2010/main" val="2930573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37FA9CE-C953-4E78-8A85-646C1729CA89}" type="slidenum">
              <a:rPr lang="vi-VN" smtClean="0"/>
              <a:t>29</a:t>
            </a:fld>
            <a:endParaRPr lang="vi-VN"/>
          </a:p>
        </p:txBody>
      </p:sp>
    </p:spTree>
    <p:extLst>
      <p:ext uri="{BB962C8B-B14F-4D97-AF65-F5344CB8AC3E}">
        <p14:creationId xmlns:p14="http://schemas.microsoft.com/office/powerpoint/2010/main" val="1473366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FB64B8-4BF4-461F-A49A-02544AF1A99D}"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2986230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3180565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2211825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3614009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FB64B8-4BF4-461F-A49A-02544AF1A99D}" type="datetimeFigureOut">
              <a:rPr lang="en-US" smtClean="0"/>
              <a:t>8/13/2024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108258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FB64B8-4BF4-461F-A49A-02544AF1A99D}"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4026356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FB64B8-4BF4-461F-A49A-02544AF1A99D}" type="datetimeFigureOut">
              <a:rPr lang="en-US" smtClean="0"/>
              <a:t>8/13/2024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348433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FB64B8-4BF4-461F-A49A-02544AF1A99D}" type="datetimeFigureOut">
              <a:rPr lang="en-US" smtClean="0"/>
              <a:t>8/13/2024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04993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B64B8-4BF4-461F-A49A-02544AF1A99D}" type="datetimeFigureOut">
              <a:rPr lang="en-US" smtClean="0"/>
              <a:t>8/13/2024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143833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B64B8-4BF4-461F-A49A-02544AF1A99D}"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390011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B64B8-4BF4-461F-A49A-02544AF1A99D}" type="datetimeFigureOut">
              <a:rPr lang="en-US" smtClean="0"/>
              <a:t>8/13/2024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extLst>
      <p:ext uri="{BB962C8B-B14F-4D97-AF65-F5344CB8AC3E}">
        <p14:creationId xmlns:p14="http://schemas.microsoft.com/office/powerpoint/2010/main" val="1817792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13EEB9-1361-4612-B17F-ED6316A61CE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0" y="0"/>
            <a:ext cx="12198284" cy="6857999"/>
          </a:xfrm>
          <a:prstGeom prst="rect">
            <a:avLst/>
          </a:prstGeom>
        </p:spPr>
      </p:pic>
      <p:pic>
        <p:nvPicPr>
          <p:cNvPr id="8" name="Picture 7">
            <a:extLst>
              <a:ext uri="{FF2B5EF4-FFF2-40B4-BE49-F238E27FC236}">
                <a16:creationId xmlns:a16="http://schemas.microsoft.com/office/drawing/2014/main" id="{505172CD-BE82-48C1-9F28-2AB82EA116CC}"/>
              </a:ext>
            </a:extLst>
          </p:cNvPr>
          <p:cNvPicPr>
            <a:picLocks noChangeAspect="1"/>
          </p:cNvPicPr>
          <p:nvPr userDrawn="1"/>
        </p:nvPicPr>
        <p:blipFill>
          <a:blip r:embed="rId14"/>
          <a:stretch>
            <a:fillRect/>
          </a:stretch>
        </p:blipFill>
        <p:spPr>
          <a:xfrm>
            <a:off x="11030990" y="235670"/>
            <a:ext cx="853678" cy="705595"/>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B64B8-4BF4-461F-A49A-02544AF1A99D}" type="datetimeFigureOut">
              <a:rPr lang="en-US" smtClean="0"/>
              <a:t>8/13/2024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8D409-B4F9-45E0-BA78-394C0ABCDBDD}" type="slidenum">
              <a:rPr lang="en-US" smtClean="0"/>
              <a:t>‹#›</a:t>
            </a:fld>
            <a:endParaRPr lang="en-US"/>
          </a:p>
        </p:txBody>
      </p:sp>
    </p:spTree>
    <p:extLst>
      <p:ext uri="{BB962C8B-B14F-4D97-AF65-F5344CB8AC3E}">
        <p14:creationId xmlns:p14="http://schemas.microsoft.com/office/powerpoint/2010/main" val="2298719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hanhtrangso.nxbgd.vn/" TargetMode="External"/><Relationship Id="rId2" Type="http://schemas.openxmlformats.org/officeDocument/2006/relationships/hyperlink" Target="https://taphuan.nxbgd.vn/#/" TargetMode="Externa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hyperlink" Target="https://chantroisangtao.vn/"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A2DBB2-2F9A-491E-ECE1-772708A24A6D}"/>
              </a:ext>
            </a:extLst>
          </p:cNvPr>
          <p:cNvSpPr txBox="1"/>
          <p:nvPr/>
        </p:nvSpPr>
        <p:spPr>
          <a:xfrm>
            <a:off x="384677" y="190849"/>
            <a:ext cx="10461997" cy="892552"/>
          </a:xfrm>
          <a:prstGeom prst="rect">
            <a:avLst/>
          </a:prstGeom>
          <a:solidFill>
            <a:schemeClr val="bg1"/>
          </a:solid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ỦY BAN NHÂN DÂN QUẬN TÂN BÌNH</a:t>
            </a:r>
          </a:p>
          <a:p>
            <a:pPr algn="ctr"/>
            <a:r>
              <a:rPr lang="en-US" sz="2400" b="1" dirty="0">
                <a:latin typeface="Times New Roman" panose="02020603050405020304" pitchFamily="18" charset="0"/>
                <a:cs typeface="Times New Roman" panose="02020603050405020304" pitchFamily="18" charset="0"/>
              </a:rPr>
              <a:t>TRƯỜNG TIỂU HỌC CHI LĂNG</a:t>
            </a:r>
            <a:endParaRPr lang="vi-VN" sz="2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0F5CC4A-4736-11DE-1B44-F82A11BAE2B3}"/>
              </a:ext>
            </a:extLst>
          </p:cNvPr>
          <p:cNvSpPr txBox="1"/>
          <p:nvPr/>
        </p:nvSpPr>
        <p:spPr>
          <a:xfrm>
            <a:off x="934368" y="1710033"/>
            <a:ext cx="10461997" cy="2585323"/>
          </a:xfrm>
          <a:prstGeom prst="rect">
            <a:avLst/>
          </a:prstGeom>
          <a:solidFill>
            <a:schemeClr val="bg1"/>
          </a:solidFill>
        </p:spPr>
        <p:txBody>
          <a:bodyPr wrap="square" rtlCol="0">
            <a:spAutoFit/>
          </a:bodyPr>
          <a:lstStyle/>
          <a:p>
            <a:pPr algn="ctr">
              <a:spcBef>
                <a:spcPts val="600"/>
              </a:spcBef>
              <a:spcAft>
                <a:spcPts val="600"/>
              </a:spcAft>
            </a:pPr>
            <a:r>
              <a:rPr lang="en-US" sz="4000" b="1" dirty="0">
                <a:solidFill>
                  <a:schemeClr val="accent5">
                    <a:lumMod val="50000"/>
                  </a:schemeClr>
                </a:solidFill>
                <a:latin typeface="Times New Roman" panose="02020603050405020304" pitchFamily="18" charset="0"/>
                <a:cs typeface="Times New Roman" panose="02020603050405020304" pitchFamily="18" charset="0"/>
              </a:rPr>
              <a:t>TẬP HUẤN LẠI SÁCH GIÁO KHOA LỚP 5</a:t>
            </a:r>
          </a:p>
          <a:p>
            <a:pPr algn="ctr">
              <a:spcBef>
                <a:spcPts val="600"/>
              </a:spcBef>
              <a:spcAft>
                <a:spcPts val="600"/>
              </a:spcAft>
            </a:pPr>
            <a:r>
              <a:rPr lang="en-US" sz="3600" b="1" dirty="0">
                <a:solidFill>
                  <a:schemeClr val="accent1">
                    <a:lumMod val="50000"/>
                  </a:schemeClr>
                </a:solidFill>
                <a:latin typeface="Times New Roman" panose="02020603050405020304" pitchFamily="18" charset="0"/>
                <a:cs typeface="Times New Roman" panose="02020603050405020304" pitchFamily="18" charset="0"/>
              </a:rPr>
              <a:t>BỘ SÁCH CHÂN TRỜI SÁNG TẠO</a:t>
            </a:r>
          </a:p>
          <a:p>
            <a:pPr algn="ctr">
              <a:spcBef>
                <a:spcPts val="600"/>
              </a:spcBef>
              <a:spcAft>
                <a:spcPts val="600"/>
              </a:spcAft>
            </a:pPr>
            <a:r>
              <a:rPr lang="en-US" sz="6600" b="1" dirty="0">
                <a:solidFill>
                  <a:srgbClr val="FF0000"/>
                </a:solidFill>
                <a:latin typeface="Times New Roman" panose="02020603050405020304" pitchFamily="18" charset="0"/>
                <a:cs typeface="Times New Roman" panose="02020603050405020304" pitchFamily="18" charset="0"/>
              </a:rPr>
              <a:t>MÔN CÔNG NGHỆ </a:t>
            </a:r>
            <a:endParaRPr lang="vi-VN" sz="6600" b="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73650BD-4292-7590-0008-89FE0978BCD8}"/>
              </a:ext>
            </a:extLst>
          </p:cNvPr>
          <p:cNvSpPr txBox="1"/>
          <p:nvPr/>
        </p:nvSpPr>
        <p:spPr>
          <a:xfrm>
            <a:off x="2070536" y="5091209"/>
            <a:ext cx="10461997" cy="523220"/>
          </a:xfrm>
          <a:prstGeom prst="rect">
            <a:avLst/>
          </a:prstGeom>
          <a:noFill/>
        </p:spPr>
        <p:txBody>
          <a:bodyPr wrap="square" rtlCol="0">
            <a:spAutoFit/>
          </a:bodyPr>
          <a:lstStyle/>
          <a:p>
            <a:pPr algn="ctr"/>
            <a:r>
              <a:rPr lang="en-US" sz="2800" b="1" i="1" dirty="0">
                <a:latin typeface="Times New Roman" panose="02020603050405020304" pitchFamily="18" charset="0"/>
                <a:cs typeface="Times New Roman" panose="02020603050405020304" pitchFamily="18" charset="0"/>
              </a:rPr>
              <a:t>Tân Bình, </a:t>
            </a:r>
            <a:r>
              <a:rPr lang="en-US" sz="2800" b="1" i="1" dirty="0" err="1">
                <a:latin typeface="Times New Roman" panose="02020603050405020304" pitchFamily="18" charset="0"/>
                <a:cs typeface="Times New Roman" panose="02020603050405020304" pitchFamily="18" charset="0"/>
              </a:rPr>
              <a:t>ngày</a:t>
            </a:r>
            <a:r>
              <a:rPr lang="en-US" sz="2800" b="1" i="1" dirty="0">
                <a:latin typeface="Times New Roman" panose="02020603050405020304" pitchFamily="18" charset="0"/>
                <a:cs typeface="Times New Roman" panose="02020603050405020304" pitchFamily="18" charset="0"/>
              </a:rPr>
              <a:t> 6 </a:t>
            </a:r>
            <a:r>
              <a:rPr lang="en-US" sz="2800" b="1" i="1" dirty="0" err="1">
                <a:latin typeface="Times New Roman" panose="02020603050405020304" pitchFamily="18" charset="0"/>
                <a:cs typeface="Times New Roman" panose="02020603050405020304" pitchFamily="18" charset="0"/>
              </a:rPr>
              <a:t>tháng</a:t>
            </a:r>
            <a:r>
              <a:rPr lang="en-US" sz="2800" b="1" i="1" dirty="0">
                <a:latin typeface="Times New Roman" panose="02020603050405020304" pitchFamily="18" charset="0"/>
                <a:cs typeface="Times New Roman" panose="02020603050405020304" pitchFamily="18" charset="0"/>
              </a:rPr>
              <a:t> 8 </a:t>
            </a:r>
            <a:r>
              <a:rPr lang="en-US" sz="2800" b="1" i="1" dirty="0" err="1">
                <a:latin typeface="Times New Roman" panose="02020603050405020304" pitchFamily="18" charset="0"/>
                <a:cs typeface="Times New Roman" panose="02020603050405020304" pitchFamily="18" charset="0"/>
              </a:rPr>
              <a:t>năm</a:t>
            </a:r>
            <a:r>
              <a:rPr lang="en-US" sz="2800" b="1" i="1" dirty="0">
                <a:latin typeface="Times New Roman" panose="02020603050405020304" pitchFamily="18" charset="0"/>
                <a:cs typeface="Times New Roman" panose="02020603050405020304" pitchFamily="18" charset="0"/>
              </a:rPr>
              <a:t> 2024</a:t>
            </a:r>
            <a:endParaRPr lang="vi-VN" sz="2400" b="1" i="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9CB76C4-F483-26E3-9CE0-CB16B651427A}"/>
              </a:ext>
            </a:extLst>
          </p:cNvPr>
          <p:cNvSpPr txBox="1"/>
          <p:nvPr/>
        </p:nvSpPr>
        <p:spPr>
          <a:xfrm>
            <a:off x="646385" y="5697655"/>
            <a:ext cx="10461997"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cáo</a:t>
            </a:r>
            <a:r>
              <a:rPr lang="en-US" sz="2800" b="1" dirty="0">
                <a:latin typeface="Times New Roman" panose="02020603050405020304" pitchFamily="18" charset="0"/>
                <a:cs typeface="Times New Roman" panose="02020603050405020304" pitchFamily="18" charset="0"/>
              </a:rPr>
              <a:t>: Bùi </a:t>
            </a:r>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Ngọc</a:t>
            </a:r>
            <a:r>
              <a:rPr lang="en-US" sz="2800" b="1" dirty="0">
                <a:latin typeface="Times New Roman" panose="02020603050405020304" pitchFamily="18" charset="0"/>
                <a:cs typeface="Times New Roman" panose="02020603050405020304" pitchFamily="18" charset="0"/>
              </a:rPr>
              <a:t> Sang</a:t>
            </a:r>
            <a:endParaRPr lang="vi-VN" sz="2400" b="1"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ABC1A47B-2CF9-23EC-465D-3571DE9773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17" y="2730032"/>
            <a:ext cx="2233848" cy="3130647"/>
          </a:xfrm>
          <a:prstGeom prst="rect">
            <a:avLst/>
          </a:prstGeom>
        </p:spPr>
      </p:pic>
    </p:spTree>
    <p:extLst>
      <p:ext uri="{BB962C8B-B14F-4D97-AF65-F5344CB8AC3E}">
        <p14:creationId xmlns:p14="http://schemas.microsoft.com/office/powerpoint/2010/main" val="159291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0B9F0E6-80FB-88DA-8173-E1BA8B7009B1}"/>
              </a:ext>
            </a:extLst>
          </p:cNvPr>
          <p:cNvSpPr/>
          <p:nvPr/>
        </p:nvSpPr>
        <p:spPr>
          <a:xfrm>
            <a:off x="898585" y="3255014"/>
            <a:ext cx="4086246" cy="2031262"/>
          </a:xfrm>
          <a:prstGeom prst="rect">
            <a:avLst/>
          </a:prstGeom>
        </p:spPr>
        <p:txBody>
          <a:bodyPr wrap="square">
            <a:spAutoFit/>
          </a:bodyPr>
          <a:lstStyle/>
          <a:p>
            <a:pPr marL="225425" algn="just" defTabSz="1828434">
              <a:lnSpc>
                <a:spcPct val="120000"/>
              </a:lnSpc>
              <a:spcAft>
                <a:spcPts val="600"/>
              </a:spcAft>
            </a:pPr>
            <a:r>
              <a:rPr lang="es-ES" b="1" dirty="0" err="1">
                <a:solidFill>
                  <a:srgbClr val="002060"/>
                </a:solidFill>
                <a:latin typeface="Arial" panose="020B0604020202020204" pitchFamily="34" charset="0"/>
                <a:cs typeface="Arial" panose="020B0604020202020204" pitchFamily="34" charset="0"/>
              </a:rPr>
              <a:t>Phần</a:t>
            </a:r>
            <a:r>
              <a:rPr lang="es-ES" b="1" dirty="0">
                <a:solidFill>
                  <a:srgbClr val="002060"/>
                </a:solidFill>
                <a:latin typeface="Arial" panose="020B0604020202020204" pitchFamily="34" charset="0"/>
                <a:cs typeface="Arial" panose="020B0604020202020204" pitchFamily="34" charset="0"/>
              </a:rPr>
              <a:t> 2: </a:t>
            </a:r>
            <a:r>
              <a:rPr lang="es-ES" b="1" dirty="0" err="1">
                <a:solidFill>
                  <a:srgbClr val="002060"/>
                </a:solidFill>
                <a:latin typeface="Arial" panose="020B0604020202020204" pitchFamily="34" charset="0"/>
                <a:cs typeface="Arial" panose="020B0604020202020204" pitchFamily="34" charset="0"/>
              </a:rPr>
              <a:t>Thủ</a:t>
            </a:r>
            <a:r>
              <a:rPr lang="es-ES" b="1" dirty="0">
                <a:solidFill>
                  <a:srgbClr val="002060"/>
                </a:solidFill>
                <a:latin typeface="Arial" panose="020B0604020202020204" pitchFamily="34" charset="0"/>
                <a:cs typeface="Arial" panose="020B0604020202020204" pitchFamily="34" charset="0"/>
              </a:rPr>
              <a:t> </a:t>
            </a:r>
            <a:r>
              <a:rPr lang="es-ES" b="1" dirty="0" err="1">
                <a:solidFill>
                  <a:srgbClr val="002060"/>
                </a:solidFill>
                <a:latin typeface="Arial" panose="020B0604020202020204" pitchFamily="34" charset="0"/>
                <a:cs typeface="Arial" panose="020B0604020202020204" pitchFamily="34" charset="0"/>
              </a:rPr>
              <a:t>công</a:t>
            </a:r>
            <a:r>
              <a:rPr lang="es-ES" b="1" dirty="0">
                <a:solidFill>
                  <a:srgbClr val="002060"/>
                </a:solidFill>
                <a:latin typeface="Arial" panose="020B0604020202020204" pitchFamily="34" charset="0"/>
                <a:cs typeface="Arial" panose="020B0604020202020204" pitchFamily="34" charset="0"/>
              </a:rPr>
              <a:t> </a:t>
            </a:r>
            <a:r>
              <a:rPr lang="es-ES" b="1" dirty="0" err="1">
                <a:solidFill>
                  <a:srgbClr val="002060"/>
                </a:solidFill>
                <a:latin typeface="Arial" panose="020B0604020202020204" pitchFamily="34" charset="0"/>
                <a:cs typeface="Arial" panose="020B0604020202020204" pitchFamily="34" charset="0"/>
              </a:rPr>
              <a:t>kỹ</a:t>
            </a:r>
            <a:r>
              <a:rPr lang="es-ES" b="1" dirty="0">
                <a:solidFill>
                  <a:srgbClr val="002060"/>
                </a:solidFill>
                <a:latin typeface="Arial" panose="020B0604020202020204" pitchFamily="34" charset="0"/>
                <a:cs typeface="Arial" panose="020B0604020202020204" pitchFamily="34" charset="0"/>
              </a:rPr>
              <a:t> </a:t>
            </a:r>
            <a:r>
              <a:rPr lang="es-ES" b="1" dirty="0" err="1">
                <a:solidFill>
                  <a:srgbClr val="002060"/>
                </a:solidFill>
                <a:latin typeface="Arial" panose="020B0604020202020204" pitchFamily="34" charset="0"/>
                <a:cs typeface="Arial" panose="020B0604020202020204" pitchFamily="34" charset="0"/>
              </a:rPr>
              <a:t>thuật</a:t>
            </a:r>
            <a:endParaRPr lang="es-ES" b="1" dirty="0">
              <a:solidFill>
                <a:srgbClr val="002060"/>
              </a:solidFill>
              <a:latin typeface="Arial" panose="020B0604020202020204" pitchFamily="34" charset="0"/>
              <a:cs typeface="Arial" panose="020B0604020202020204" pitchFamily="34" charset="0"/>
            </a:endParaRPr>
          </a:p>
          <a:p>
            <a:pPr marL="463550" indent="450850" algn="just" defTabSz="1828434">
              <a:lnSpc>
                <a:spcPct val="120000"/>
              </a:lnSpc>
              <a:spcAft>
                <a:spcPts val="600"/>
              </a:spcAft>
            </a:pPr>
            <a:r>
              <a:rPr lang="es-ES" dirty="0">
                <a:solidFill>
                  <a:srgbClr val="002060"/>
                </a:solidFill>
                <a:latin typeface="Arial" panose="020B0604020202020204" pitchFamily="34" charset="0"/>
                <a:cs typeface="Arial" panose="020B0604020202020204" pitchFamily="34" charset="0"/>
              </a:rPr>
              <a:t>- 03 </a:t>
            </a:r>
            <a:r>
              <a:rPr lang="es-ES" dirty="0" err="1">
                <a:solidFill>
                  <a:srgbClr val="002060"/>
                </a:solidFill>
                <a:latin typeface="Arial" panose="020B0604020202020204" pitchFamily="34" charset="0"/>
                <a:cs typeface="Arial" panose="020B0604020202020204" pitchFamily="34" charset="0"/>
              </a:rPr>
              <a:t>bài</a:t>
            </a:r>
            <a:r>
              <a:rPr lang="es-ES" dirty="0">
                <a:solidFill>
                  <a:srgbClr val="002060"/>
                </a:solidFill>
                <a:latin typeface="Arial" panose="020B0604020202020204" pitchFamily="34" charset="0"/>
                <a:cs typeface="Arial" panose="020B0604020202020204" pitchFamily="34" charset="0"/>
              </a:rPr>
              <a:t> </a:t>
            </a:r>
            <a:r>
              <a:rPr lang="es-ES" dirty="0" err="1">
                <a:solidFill>
                  <a:srgbClr val="002060"/>
                </a:solidFill>
                <a:latin typeface="Arial" panose="020B0604020202020204" pitchFamily="34" charset="0"/>
                <a:cs typeface="Arial" panose="020B0604020202020204" pitchFamily="34" charset="0"/>
              </a:rPr>
              <a:t>học</a:t>
            </a:r>
            <a:endParaRPr lang="es-ES" dirty="0">
              <a:solidFill>
                <a:srgbClr val="002060"/>
              </a:solidFill>
              <a:latin typeface="Arial" panose="020B0604020202020204" pitchFamily="34" charset="0"/>
              <a:cs typeface="Arial" panose="020B0604020202020204" pitchFamily="34" charset="0"/>
            </a:endParaRPr>
          </a:p>
          <a:p>
            <a:pPr marL="463550" indent="450850" algn="just" defTabSz="1828434">
              <a:lnSpc>
                <a:spcPct val="120000"/>
              </a:lnSpc>
              <a:spcAft>
                <a:spcPts val="600"/>
              </a:spcAft>
            </a:pPr>
            <a:r>
              <a:rPr lang="es-ES" dirty="0">
                <a:solidFill>
                  <a:srgbClr val="002060"/>
                </a:solidFill>
                <a:latin typeface="Arial" panose="020B0604020202020204" pitchFamily="34" charset="0"/>
                <a:cs typeface="Arial" panose="020B0604020202020204" pitchFamily="34" charset="0"/>
              </a:rPr>
              <a:t>- 01 </a:t>
            </a:r>
            <a:r>
              <a:rPr lang="es-ES" dirty="0" err="1">
                <a:solidFill>
                  <a:srgbClr val="002060"/>
                </a:solidFill>
                <a:latin typeface="Arial" panose="020B0604020202020204" pitchFamily="34" charset="0"/>
                <a:cs typeface="Arial" panose="020B0604020202020204" pitchFamily="34" charset="0"/>
              </a:rPr>
              <a:t>dự</a:t>
            </a:r>
            <a:r>
              <a:rPr lang="es-ES" dirty="0">
                <a:solidFill>
                  <a:srgbClr val="002060"/>
                </a:solidFill>
                <a:latin typeface="Arial" panose="020B0604020202020204" pitchFamily="34" charset="0"/>
                <a:cs typeface="Arial" panose="020B0604020202020204" pitchFamily="34" charset="0"/>
              </a:rPr>
              <a:t> </a:t>
            </a:r>
            <a:r>
              <a:rPr lang="es-ES" dirty="0" err="1">
                <a:solidFill>
                  <a:srgbClr val="002060"/>
                </a:solidFill>
                <a:latin typeface="Arial" panose="020B0604020202020204" pitchFamily="34" charset="0"/>
                <a:cs typeface="Arial" panose="020B0604020202020204" pitchFamily="34" charset="0"/>
              </a:rPr>
              <a:t>án</a:t>
            </a:r>
            <a:endParaRPr lang="es-ES" dirty="0">
              <a:solidFill>
                <a:srgbClr val="002060"/>
              </a:solidFill>
              <a:latin typeface="Arial" panose="020B0604020202020204" pitchFamily="34" charset="0"/>
              <a:cs typeface="Arial" panose="020B0604020202020204" pitchFamily="34" charset="0"/>
            </a:endParaRPr>
          </a:p>
          <a:p>
            <a:pPr marL="463550" indent="450850" algn="just" defTabSz="1828434">
              <a:lnSpc>
                <a:spcPct val="120000"/>
              </a:lnSpc>
              <a:spcAft>
                <a:spcPts val="600"/>
              </a:spcAft>
            </a:pPr>
            <a:r>
              <a:rPr lang="es-ES" dirty="0">
                <a:solidFill>
                  <a:srgbClr val="002060"/>
                </a:solidFill>
                <a:latin typeface="Arial" panose="020B0604020202020204" pitchFamily="34" charset="0"/>
                <a:cs typeface="Arial" panose="020B0604020202020204" pitchFamily="34" charset="0"/>
              </a:rPr>
              <a:t>- 01 </a:t>
            </a:r>
            <a:r>
              <a:rPr lang="es-ES" dirty="0" err="1">
                <a:solidFill>
                  <a:srgbClr val="002060"/>
                </a:solidFill>
                <a:latin typeface="Arial" panose="020B0604020202020204" pitchFamily="34" charset="0"/>
                <a:cs typeface="Arial" panose="020B0604020202020204" pitchFamily="34" charset="0"/>
              </a:rPr>
              <a:t>bài</a:t>
            </a:r>
            <a:r>
              <a:rPr lang="es-ES" dirty="0">
                <a:solidFill>
                  <a:srgbClr val="002060"/>
                </a:solidFill>
                <a:latin typeface="Arial" panose="020B0604020202020204" pitchFamily="34" charset="0"/>
                <a:cs typeface="Arial" panose="020B0604020202020204" pitchFamily="34" charset="0"/>
              </a:rPr>
              <a:t> </a:t>
            </a:r>
            <a:r>
              <a:rPr lang="es-ES" dirty="0" err="1">
                <a:solidFill>
                  <a:srgbClr val="002060"/>
                </a:solidFill>
                <a:latin typeface="Arial" panose="020B0604020202020204" pitchFamily="34" charset="0"/>
                <a:cs typeface="Arial" panose="020B0604020202020204" pitchFamily="34" charset="0"/>
              </a:rPr>
              <a:t>ôn</a:t>
            </a:r>
            <a:r>
              <a:rPr lang="es-ES" dirty="0">
                <a:solidFill>
                  <a:srgbClr val="002060"/>
                </a:solidFill>
                <a:latin typeface="Arial" panose="020B0604020202020204" pitchFamily="34" charset="0"/>
                <a:cs typeface="Arial" panose="020B0604020202020204" pitchFamily="34" charset="0"/>
              </a:rPr>
              <a:t> </a:t>
            </a:r>
            <a:r>
              <a:rPr lang="es-ES" dirty="0" err="1">
                <a:solidFill>
                  <a:srgbClr val="002060"/>
                </a:solidFill>
                <a:latin typeface="Arial" panose="020B0604020202020204" pitchFamily="34" charset="0"/>
                <a:cs typeface="Arial" panose="020B0604020202020204" pitchFamily="34" charset="0"/>
              </a:rPr>
              <a:t>tập</a:t>
            </a:r>
            <a:endParaRPr lang="es-ES" dirty="0">
              <a:solidFill>
                <a:srgbClr val="002060"/>
              </a:solidFill>
              <a:latin typeface="Arial" panose="020B0604020202020204" pitchFamily="34" charset="0"/>
              <a:cs typeface="Arial" panose="020B0604020202020204" pitchFamily="34" charset="0"/>
            </a:endParaRPr>
          </a:p>
          <a:p>
            <a:pPr marL="225425" algn="just" defTabSz="1828434">
              <a:lnSpc>
                <a:spcPct val="120000"/>
              </a:lnSpc>
              <a:spcAft>
                <a:spcPts val="1200"/>
              </a:spcAft>
            </a:pPr>
            <a:endParaRPr lang="es-ES" dirty="0">
              <a:solidFill>
                <a:srgbClr val="00206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C3F2794B-4DA9-A377-5C38-16B3018A2E40}"/>
              </a:ext>
            </a:extLst>
          </p:cNvPr>
          <p:cNvSpPr/>
          <p:nvPr/>
        </p:nvSpPr>
        <p:spPr>
          <a:xfrm>
            <a:off x="898585" y="1890478"/>
            <a:ext cx="4086246" cy="1622239"/>
          </a:xfrm>
          <a:prstGeom prst="rect">
            <a:avLst/>
          </a:prstGeom>
        </p:spPr>
        <p:txBody>
          <a:bodyPr wrap="square">
            <a:spAutoFit/>
          </a:bodyPr>
          <a:lstStyle/>
          <a:p>
            <a:pPr marL="225425" algn="just" defTabSz="1828434">
              <a:lnSpc>
                <a:spcPct val="120000"/>
              </a:lnSpc>
              <a:spcAft>
                <a:spcPts val="600"/>
              </a:spcAft>
            </a:pPr>
            <a:r>
              <a:rPr lang="es-ES" b="1" dirty="0" err="1">
                <a:solidFill>
                  <a:srgbClr val="002060"/>
                </a:solidFill>
                <a:latin typeface="Arial" panose="020B0604020202020204" pitchFamily="34" charset="0"/>
                <a:cs typeface="Arial" panose="020B0604020202020204" pitchFamily="34" charset="0"/>
              </a:rPr>
              <a:t>Phần</a:t>
            </a:r>
            <a:r>
              <a:rPr lang="es-ES" b="1" dirty="0">
                <a:solidFill>
                  <a:srgbClr val="002060"/>
                </a:solidFill>
                <a:latin typeface="Arial" panose="020B0604020202020204" pitchFamily="34" charset="0"/>
                <a:cs typeface="Arial" panose="020B0604020202020204" pitchFamily="34" charset="0"/>
              </a:rPr>
              <a:t> 1: </a:t>
            </a:r>
            <a:r>
              <a:rPr lang="es-ES" b="1" dirty="0" err="1">
                <a:solidFill>
                  <a:srgbClr val="002060"/>
                </a:solidFill>
                <a:latin typeface="Arial" panose="020B0604020202020204" pitchFamily="34" charset="0"/>
                <a:cs typeface="Arial" panose="020B0604020202020204" pitchFamily="34" charset="0"/>
              </a:rPr>
              <a:t>Công</a:t>
            </a:r>
            <a:r>
              <a:rPr lang="es-ES" b="1" dirty="0">
                <a:solidFill>
                  <a:srgbClr val="002060"/>
                </a:solidFill>
                <a:latin typeface="Arial" panose="020B0604020202020204" pitchFamily="34" charset="0"/>
                <a:cs typeface="Arial" panose="020B0604020202020204" pitchFamily="34" charset="0"/>
              </a:rPr>
              <a:t> </a:t>
            </a:r>
            <a:r>
              <a:rPr lang="es-ES" b="1" dirty="0" err="1">
                <a:solidFill>
                  <a:srgbClr val="002060"/>
                </a:solidFill>
                <a:latin typeface="Arial" panose="020B0604020202020204" pitchFamily="34" charset="0"/>
                <a:cs typeface="Arial" panose="020B0604020202020204" pitchFamily="34" charset="0"/>
              </a:rPr>
              <a:t>nghệ</a:t>
            </a:r>
            <a:r>
              <a:rPr lang="es-ES" b="1" dirty="0">
                <a:solidFill>
                  <a:srgbClr val="002060"/>
                </a:solidFill>
                <a:latin typeface="Arial" panose="020B0604020202020204" pitchFamily="34" charset="0"/>
                <a:cs typeface="Arial" panose="020B0604020202020204" pitchFamily="34" charset="0"/>
              </a:rPr>
              <a:t> </a:t>
            </a:r>
            <a:r>
              <a:rPr lang="es-ES" b="1" dirty="0" err="1">
                <a:solidFill>
                  <a:srgbClr val="002060"/>
                </a:solidFill>
                <a:latin typeface="Arial" panose="020B0604020202020204" pitchFamily="34" charset="0"/>
                <a:cs typeface="Arial" panose="020B0604020202020204" pitchFamily="34" charset="0"/>
              </a:rPr>
              <a:t>và</a:t>
            </a:r>
            <a:r>
              <a:rPr lang="es-ES" b="1" dirty="0">
                <a:solidFill>
                  <a:srgbClr val="002060"/>
                </a:solidFill>
                <a:latin typeface="Arial" panose="020B0604020202020204" pitchFamily="34" charset="0"/>
                <a:cs typeface="Arial" panose="020B0604020202020204" pitchFamily="34" charset="0"/>
              </a:rPr>
              <a:t> </a:t>
            </a:r>
            <a:r>
              <a:rPr lang="es-ES" b="1" dirty="0" err="1">
                <a:solidFill>
                  <a:srgbClr val="002060"/>
                </a:solidFill>
                <a:latin typeface="Arial" panose="020B0604020202020204" pitchFamily="34" charset="0"/>
                <a:cs typeface="Arial" panose="020B0604020202020204" pitchFamily="34" charset="0"/>
              </a:rPr>
              <a:t>đời</a:t>
            </a:r>
            <a:r>
              <a:rPr lang="es-ES" b="1" dirty="0">
                <a:solidFill>
                  <a:srgbClr val="002060"/>
                </a:solidFill>
                <a:latin typeface="Arial" panose="020B0604020202020204" pitchFamily="34" charset="0"/>
                <a:cs typeface="Arial" panose="020B0604020202020204" pitchFamily="34" charset="0"/>
              </a:rPr>
              <a:t> </a:t>
            </a:r>
            <a:r>
              <a:rPr lang="es-ES" b="1" dirty="0" err="1">
                <a:solidFill>
                  <a:srgbClr val="002060"/>
                </a:solidFill>
                <a:latin typeface="Arial" panose="020B0604020202020204" pitchFamily="34" charset="0"/>
                <a:cs typeface="Arial" panose="020B0604020202020204" pitchFamily="34" charset="0"/>
              </a:rPr>
              <a:t>sống</a:t>
            </a:r>
            <a:endParaRPr lang="es-ES" b="1" dirty="0">
              <a:solidFill>
                <a:srgbClr val="002060"/>
              </a:solidFill>
              <a:latin typeface="Arial" panose="020B0604020202020204" pitchFamily="34" charset="0"/>
              <a:cs typeface="Arial" panose="020B0604020202020204" pitchFamily="34" charset="0"/>
            </a:endParaRPr>
          </a:p>
          <a:p>
            <a:pPr marL="463550" indent="450850" algn="just" defTabSz="1828434">
              <a:lnSpc>
                <a:spcPct val="120000"/>
              </a:lnSpc>
              <a:spcAft>
                <a:spcPts val="600"/>
              </a:spcAft>
            </a:pPr>
            <a:r>
              <a:rPr lang="es-ES" dirty="0">
                <a:solidFill>
                  <a:srgbClr val="002060"/>
                </a:solidFill>
                <a:latin typeface="Arial" panose="020B0604020202020204" pitchFamily="34" charset="0"/>
                <a:cs typeface="Arial" panose="020B0604020202020204" pitchFamily="34" charset="0"/>
              </a:rPr>
              <a:t>- 06 </a:t>
            </a:r>
            <a:r>
              <a:rPr lang="es-ES" dirty="0" err="1">
                <a:solidFill>
                  <a:srgbClr val="002060"/>
                </a:solidFill>
                <a:latin typeface="Arial" panose="020B0604020202020204" pitchFamily="34" charset="0"/>
                <a:cs typeface="Arial" panose="020B0604020202020204" pitchFamily="34" charset="0"/>
              </a:rPr>
              <a:t>bài</a:t>
            </a:r>
            <a:r>
              <a:rPr lang="es-ES" dirty="0">
                <a:solidFill>
                  <a:srgbClr val="002060"/>
                </a:solidFill>
                <a:latin typeface="Arial" panose="020B0604020202020204" pitchFamily="34" charset="0"/>
                <a:cs typeface="Arial" panose="020B0604020202020204" pitchFamily="34" charset="0"/>
              </a:rPr>
              <a:t> </a:t>
            </a:r>
            <a:r>
              <a:rPr lang="es-ES" dirty="0" err="1">
                <a:solidFill>
                  <a:srgbClr val="002060"/>
                </a:solidFill>
                <a:latin typeface="Arial" panose="020B0604020202020204" pitchFamily="34" charset="0"/>
                <a:cs typeface="Arial" panose="020B0604020202020204" pitchFamily="34" charset="0"/>
              </a:rPr>
              <a:t>học</a:t>
            </a:r>
            <a:endParaRPr lang="es-ES" dirty="0">
              <a:solidFill>
                <a:srgbClr val="002060"/>
              </a:solidFill>
              <a:latin typeface="Arial" panose="020B0604020202020204" pitchFamily="34" charset="0"/>
              <a:cs typeface="Arial" panose="020B0604020202020204" pitchFamily="34" charset="0"/>
            </a:endParaRPr>
          </a:p>
          <a:p>
            <a:pPr marL="463550" indent="450850" algn="just" defTabSz="1828434">
              <a:lnSpc>
                <a:spcPct val="120000"/>
              </a:lnSpc>
              <a:spcAft>
                <a:spcPts val="600"/>
              </a:spcAft>
            </a:pPr>
            <a:r>
              <a:rPr lang="es-ES" dirty="0">
                <a:solidFill>
                  <a:srgbClr val="002060"/>
                </a:solidFill>
                <a:latin typeface="Arial" panose="020B0604020202020204" pitchFamily="34" charset="0"/>
                <a:cs typeface="Arial" panose="020B0604020202020204" pitchFamily="34" charset="0"/>
              </a:rPr>
              <a:t>- 01 </a:t>
            </a:r>
            <a:r>
              <a:rPr lang="es-ES" dirty="0" err="1">
                <a:solidFill>
                  <a:srgbClr val="002060"/>
                </a:solidFill>
                <a:latin typeface="Arial" panose="020B0604020202020204" pitchFamily="34" charset="0"/>
                <a:cs typeface="Arial" panose="020B0604020202020204" pitchFamily="34" charset="0"/>
              </a:rPr>
              <a:t>bài</a:t>
            </a:r>
            <a:r>
              <a:rPr lang="es-ES" dirty="0">
                <a:solidFill>
                  <a:srgbClr val="002060"/>
                </a:solidFill>
                <a:latin typeface="Arial" panose="020B0604020202020204" pitchFamily="34" charset="0"/>
                <a:cs typeface="Arial" panose="020B0604020202020204" pitchFamily="34" charset="0"/>
              </a:rPr>
              <a:t> </a:t>
            </a:r>
            <a:r>
              <a:rPr lang="es-ES" dirty="0" err="1">
                <a:solidFill>
                  <a:srgbClr val="002060"/>
                </a:solidFill>
                <a:latin typeface="Arial" panose="020B0604020202020204" pitchFamily="34" charset="0"/>
                <a:cs typeface="Arial" panose="020B0604020202020204" pitchFamily="34" charset="0"/>
              </a:rPr>
              <a:t>ôn</a:t>
            </a:r>
            <a:r>
              <a:rPr lang="es-ES" dirty="0">
                <a:solidFill>
                  <a:srgbClr val="002060"/>
                </a:solidFill>
                <a:latin typeface="Arial" panose="020B0604020202020204" pitchFamily="34" charset="0"/>
                <a:cs typeface="Arial" panose="020B0604020202020204" pitchFamily="34" charset="0"/>
              </a:rPr>
              <a:t> </a:t>
            </a:r>
            <a:r>
              <a:rPr lang="es-ES" dirty="0" err="1">
                <a:solidFill>
                  <a:srgbClr val="002060"/>
                </a:solidFill>
                <a:latin typeface="Arial" panose="020B0604020202020204" pitchFamily="34" charset="0"/>
                <a:cs typeface="Arial" panose="020B0604020202020204" pitchFamily="34" charset="0"/>
              </a:rPr>
              <a:t>tập</a:t>
            </a:r>
            <a:endParaRPr lang="es-ES" dirty="0">
              <a:solidFill>
                <a:srgbClr val="002060"/>
              </a:solidFill>
              <a:latin typeface="Arial" panose="020B0604020202020204" pitchFamily="34" charset="0"/>
              <a:cs typeface="Arial" panose="020B0604020202020204" pitchFamily="34" charset="0"/>
            </a:endParaRPr>
          </a:p>
          <a:p>
            <a:pPr marL="225425" algn="just" defTabSz="1828434">
              <a:lnSpc>
                <a:spcPct val="120000"/>
              </a:lnSpc>
              <a:spcAft>
                <a:spcPts val="1200"/>
              </a:spcAft>
            </a:pPr>
            <a:endParaRPr lang="es-ES" dirty="0">
              <a:solidFill>
                <a:srgbClr val="002060"/>
              </a:solidFill>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B3A4736A-A64E-0F6D-B6A8-C936C5D181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8400" y="-2700"/>
            <a:ext cx="5695200" cy="6848304"/>
          </a:xfrm>
          <a:prstGeom prst="rect">
            <a:avLst/>
          </a:prstGeom>
        </p:spPr>
      </p:pic>
      <p:pic>
        <p:nvPicPr>
          <p:cNvPr id="3" name="Picture 2">
            <a:extLst>
              <a:ext uri="{FF2B5EF4-FFF2-40B4-BE49-F238E27FC236}">
                <a16:creationId xmlns:a16="http://schemas.microsoft.com/office/drawing/2014/main" id="{45E6C547-3B86-81F4-F0CD-E23B079C142F}"/>
              </a:ext>
            </a:extLst>
          </p:cNvPr>
          <p:cNvPicPr>
            <a:picLocks noChangeAspect="1"/>
          </p:cNvPicPr>
          <p:nvPr/>
        </p:nvPicPr>
        <p:blipFill>
          <a:blip r:embed="rId3"/>
          <a:stretch>
            <a:fillRect/>
          </a:stretch>
        </p:blipFill>
        <p:spPr>
          <a:xfrm>
            <a:off x="-1" y="23383"/>
            <a:ext cx="11059297" cy="6848304"/>
          </a:xfrm>
          <a:prstGeom prst="rect">
            <a:avLst/>
          </a:prstGeom>
        </p:spPr>
      </p:pic>
      <p:pic>
        <p:nvPicPr>
          <p:cNvPr id="9" name="Picture 8">
            <a:extLst>
              <a:ext uri="{FF2B5EF4-FFF2-40B4-BE49-F238E27FC236}">
                <a16:creationId xmlns:a16="http://schemas.microsoft.com/office/drawing/2014/main" id="{EFD4E9D2-AE65-6F55-8612-ACA3FED25BBF}"/>
              </a:ext>
            </a:extLst>
          </p:cNvPr>
          <p:cNvPicPr>
            <a:picLocks noChangeAspect="1"/>
          </p:cNvPicPr>
          <p:nvPr/>
        </p:nvPicPr>
        <p:blipFill>
          <a:blip r:embed="rId4"/>
          <a:stretch>
            <a:fillRect/>
          </a:stretch>
        </p:blipFill>
        <p:spPr>
          <a:xfrm>
            <a:off x="590042" y="4877253"/>
            <a:ext cx="5268424" cy="1389397"/>
          </a:xfrm>
          <a:prstGeom prst="rect">
            <a:avLst/>
          </a:prstGeom>
        </p:spPr>
      </p:pic>
    </p:spTree>
    <p:extLst>
      <p:ext uri="{BB962C8B-B14F-4D97-AF65-F5344CB8AC3E}">
        <p14:creationId xmlns:p14="http://schemas.microsoft.com/office/powerpoint/2010/main" val="3274065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79D725-D0BB-2A47-9854-E59587E7BF38}"/>
              </a:ext>
            </a:extLst>
          </p:cNvPr>
          <p:cNvPicPr>
            <a:picLocks noChangeAspect="1"/>
          </p:cNvPicPr>
          <p:nvPr/>
        </p:nvPicPr>
        <p:blipFill>
          <a:blip r:embed="rId3"/>
          <a:stretch>
            <a:fillRect/>
          </a:stretch>
        </p:blipFill>
        <p:spPr>
          <a:xfrm>
            <a:off x="2637829" y="938099"/>
            <a:ext cx="5887150" cy="2766052"/>
          </a:xfrm>
          <a:prstGeom prst="rect">
            <a:avLst/>
          </a:prstGeom>
        </p:spPr>
      </p:pic>
      <p:pic>
        <p:nvPicPr>
          <p:cNvPr id="7" name="Picture 6">
            <a:extLst>
              <a:ext uri="{FF2B5EF4-FFF2-40B4-BE49-F238E27FC236}">
                <a16:creationId xmlns:a16="http://schemas.microsoft.com/office/drawing/2014/main" id="{DC53F00B-2394-E878-19AF-281F37C534F8}"/>
              </a:ext>
            </a:extLst>
          </p:cNvPr>
          <p:cNvPicPr>
            <a:picLocks noChangeAspect="1"/>
          </p:cNvPicPr>
          <p:nvPr/>
        </p:nvPicPr>
        <p:blipFill>
          <a:blip r:embed="rId4"/>
          <a:stretch>
            <a:fillRect/>
          </a:stretch>
        </p:blipFill>
        <p:spPr>
          <a:xfrm>
            <a:off x="2637829" y="3704151"/>
            <a:ext cx="5887150" cy="2584401"/>
          </a:xfrm>
          <a:prstGeom prst="rect">
            <a:avLst/>
          </a:prstGeom>
        </p:spPr>
      </p:pic>
      <p:sp>
        <p:nvSpPr>
          <p:cNvPr id="8" name="Rectangle 7">
            <a:extLst>
              <a:ext uri="{FF2B5EF4-FFF2-40B4-BE49-F238E27FC236}">
                <a16:creationId xmlns:a16="http://schemas.microsoft.com/office/drawing/2014/main" id="{4E589365-2390-BEE6-42FD-AF0CF661EF4D}"/>
              </a:ext>
            </a:extLst>
          </p:cNvPr>
          <p:cNvSpPr/>
          <p:nvPr/>
        </p:nvSpPr>
        <p:spPr>
          <a:xfrm>
            <a:off x="365169" y="122553"/>
            <a:ext cx="3410465" cy="815546"/>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i="1" dirty="0" err="1">
                <a:latin typeface="Times New Roman" panose="02020603050405020304" pitchFamily="18" charset="0"/>
                <a:cs typeface="Times New Roman" panose="02020603050405020304" pitchFamily="18" charset="0"/>
              </a:rPr>
              <a:t>Dự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kiến</a:t>
            </a:r>
            <a:r>
              <a:rPr lang="en-US" sz="2800" i="1" dirty="0">
                <a:latin typeface="Times New Roman" panose="02020603050405020304" pitchFamily="18" charset="0"/>
                <a:cs typeface="Times New Roman" panose="02020603050405020304" pitchFamily="18" charset="0"/>
              </a:rPr>
              <a:t> PPCT</a:t>
            </a:r>
            <a:endParaRPr lang="vi-VN"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7600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A80D1A-FE78-B161-C9AE-F2A4DA58F4EB}"/>
              </a:ext>
            </a:extLst>
          </p:cNvPr>
          <p:cNvPicPr>
            <a:picLocks noChangeAspect="1"/>
          </p:cNvPicPr>
          <p:nvPr/>
        </p:nvPicPr>
        <p:blipFill>
          <a:blip r:embed="rId2"/>
          <a:stretch>
            <a:fillRect/>
          </a:stretch>
        </p:blipFill>
        <p:spPr>
          <a:xfrm>
            <a:off x="3131627" y="-481922"/>
            <a:ext cx="6979437" cy="1445741"/>
          </a:xfrm>
          <a:prstGeom prst="rect">
            <a:avLst/>
          </a:prstGeom>
        </p:spPr>
      </p:pic>
      <p:pic>
        <p:nvPicPr>
          <p:cNvPr id="15" name="Picture 14">
            <a:extLst>
              <a:ext uri="{FF2B5EF4-FFF2-40B4-BE49-F238E27FC236}">
                <a16:creationId xmlns:a16="http://schemas.microsoft.com/office/drawing/2014/main" id="{DC53426D-35A3-411E-B7B6-96578647FFD0}"/>
              </a:ext>
            </a:extLst>
          </p:cNvPr>
          <p:cNvPicPr>
            <a:picLocks noChangeAspect="1"/>
          </p:cNvPicPr>
          <p:nvPr/>
        </p:nvPicPr>
        <p:blipFill>
          <a:blip r:embed="rId3"/>
          <a:stretch>
            <a:fillRect/>
          </a:stretch>
        </p:blipFill>
        <p:spPr>
          <a:xfrm>
            <a:off x="3382926" y="4983732"/>
            <a:ext cx="6728138" cy="1864046"/>
          </a:xfrm>
          <a:prstGeom prst="rect">
            <a:avLst/>
          </a:prstGeom>
        </p:spPr>
      </p:pic>
      <p:pic>
        <p:nvPicPr>
          <p:cNvPr id="17" name="Picture 16">
            <a:extLst>
              <a:ext uri="{FF2B5EF4-FFF2-40B4-BE49-F238E27FC236}">
                <a16:creationId xmlns:a16="http://schemas.microsoft.com/office/drawing/2014/main" id="{F3C75F7E-D151-80AA-41BD-14AD5B7DDD81}"/>
              </a:ext>
            </a:extLst>
          </p:cNvPr>
          <p:cNvPicPr>
            <a:picLocks noChangeAspect="1"/>
          </p:cNvPicPr>
          <p:nvPr/>
        </p:nvPicPr>
        <p:blipFill>
          <a:blip r:embed="rId4"/>
          <a:stretch>
            <a:fillRect/>
          </a:stretch>
        </p:blipFill>
        <p:spPr>
          <a:xfrm>
            <a:off x="3280327" y="963819"/>
            <a:ext cx="6830737" cy="4019913"/>
          </a:xfrm>
          <a:prstGeom prst="rect">
            <a:avLst/>
          </a:prstGeom>
        </p:spPr>
      </p:pic>
    </p:spTree>
    <p:extLst>
      <p:ext uri="{BB962C8B-B14F-4D97-AF65-F5344CB8AC3E}">
        <p14:creationId xmlns:p14="http://schemas.microsoft.com/office/powerpoint/2010/main" val="3207163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9C9AE6-B7F5-8CBE-C940-5B92874C0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6339" y="173210"/>
            <a:ext cx="5572122" cy="6792790"/>
          </a:xfrm>
          <a:prstGeom prst="rect">
            <a:avLst/>
          </a:prstGeom>
          <a:ln>
            <a:noFill/>
          </a:ln>
          <a:effectLst>
            <a:softEdge rad="112500"/>
          </a:effectLst>
        </p:spPr>
      </p:pic>
      <p:sp>
        <p:nvSpPr>
          <p:cNvPr id="5" name="TextBox 4">
            <a:extLst>
              <a:ext uri="{FF2B5EF4-FFF2-40B4-BE49-F238E27FC236}">
                <a16:creationId xmlns:a16="http://schemas.microsoft.com/office/drawing/2014/main" id="{48A6CB36-5746-D9B6-F357-DED1DE056563}"/>
              </a:ext>
            </a:extLst>
          </p:cNvPr>
          <p:cNvSpPr txBox="1"/>
          <p:nvPr/>
        </p:nvSpPr>
        <p:spPr>
          <a:xfrm>
            <a:off x="726313" y="1084655"/>
            <a:ext cx="3010487" cy="461665"/>
          </a:xfrm>
          <a:prstGeom prst="rect">
            <a:avLst/>
          </a:prstGeom>
          <a:noFill/>
        </p:spPr>
        <p:txBody>
          <a:bodyPr wrap="square" rtlCol="0">
            <a:spAutoFit/>
          </a:bodyPr>
          <a:lstStyle/>
          <a:p>
            <a:r>
              <a:rPr lang="en-US" sz="2400" b="1" dirty="0">
                <a:solidFill>
                  <a:srgbClr val="3EB8EB"/>
                </a:solidFill>
                <a:latin typeface="Arial" panose="020B0604020202020204" pitchFamily="34" charset="0"/>
                <a:cs typeface="Arial" panose="020B0604020202020204" pitchFamily="34" charset="0"/>
              </a:rPr>
              <a:t>4. CẤU TRÚC BÀI</a:t>
            </a:r>
          </a:p>
        </p:txBody>
      </p:sp>
      <p:pic>
        <p:nvPicPr>
          <p:cNvPr id="3" name="Picture 2">
            <a:extLst>
              <a:ext uri="{FF2B5EF4-FFF2-40B4-BE49-F238E27FC236}">
                <a16:creationId xmlns:a16="http://schemas.microsoft.com/office/drawing/2014/main" id="{0141BCAF-D153-AB0C-7C53-0623A109FE71}"/>
              </a:ext>
            </a:extLst>
          </p:cNvPr>
          <p:cNvPicPr>
            <a:picLocks noChangeAspect="1"/>
          </p:cNvPicPr>
          <p:nvPr/>
        </p:nvPicPr>
        <p:blipFill>
          <a:blip r:embed="rId3"/>
          <a:stretch>
            <a:fillRect/>
          </a:stretch>
        </p:blipFill>
        <p:spPr>
          <a:xfrm>
            <a:off x="-98855" y="3676"/>
            <a:ext cx="11132055" cy="6858000"/>
          </a:xfrm>
          <a:prstGeom prst="rect">
            <a:avLst/>
          </a:prstGeom>
        </p:spPr>
      </p:pic>
      <p:sp>
        <p:nvSpPr>
          <p:cNvPr id="6" name="Oval 5">
            <a:extLst>
              <a:ext uri="{FF2B5EF4-FFF2-40B4-BE49-F238E27FC236}">
                <a16:creationId xmlns:a16="http://schemas.microsoft.com/office/drawing/2014/main" id="{D05D67A0-8A0E-5507-F4D8-FD5036B04971}"/>
              </a:ext>
            </a:extLst>
          </p:cNvPr>
          <p:cNvSpPr/>
          <p:nvPr/>
        </p:nvSpPr>
        <p:spPr>
          <a:xfrm>
            <a:off x="124480" y="395556"/>
            <a:ext cx="540048" cy="584775"/>
          </a:xfrm>
          <a:prstGeom prst="ellipse">
            <a:avLst/>
          </a:prstGeom>
          <a:solidFill>
            <a:schemeClr val="accent1">
              <a:lumMod val="50000"/>
            </a:schemeClr>
          </a:solidFill>
          <a:ln>
            <a:solidFill>
              <a:srgbClr val="1A41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32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BC4E2CB-3676-1587-CEE4-1E2A68D6B9D7}"/>
              </a:ext>
            </a:extLst>
          </p:cNvPr>
          <p:cNvSpPr txBox="1"/>
          <p:nvPr/>
        </p:nvSpPr>
        <p:spPr>
          <a:xfrm>
            <a:off x="149194" y="334575"/>
            <a:ext cx="540048" cy="584775"/>
          </a:xfrm>
          <a:prstGeom prst="rect">
            <a:avLst/>
          </a:prstGeom>
          <a:noFill/>
        </p:spPr>
        <p:txBody>
          <a:bodyPr wrap="square">
            <a:spAutoFit/>
          </a:bodyPr>
          <a:lstStyle/>
          <a:p>
            <a:pPr algn="ctr"/>
            <a:r>
              <a:rPr lang="en-US" sz="2400" b="1" dirty="0">
                <a:solidFill>
                  <a:schemeClr val="bg1"/>
                </a:solidFill>
                <a:latin typeface="Times New Roman" panose="02020603050405020304" pitchFamily="18" charset="0"/>
                <a:cs typeface="Times New Roman" panose="02020603050405020304" pitchFamily="18" charset="0"/>
              </a:rPr>
              <a:t>4</a:t>
            </a:r>
            <a:r>
              <a:rPr lang="en-US" sz="3200" b="1" dirty="0">
                <a:solidFill>
                  <a:schemeClr val="bg1"/>
                </a:solidFill>
                <a:latin typeface="Times New Roman" panose="02020603050405020304" pitchFamily="18" charset="0"/>
                <a:cs typeface="Times New Roman" panose="02020603050405020304" pitchFamily="18" charset="0"/>
              </a:rPr>
              <a:t>.</a:t>
            </a:r>
            <a:endParaRPr lang="vi-VN" sz="3200" b="1"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1C32C44A-92B9-0D3D-48D7-A2A5CC2362B8}"/>
              </a:ext>
            </a:extLst>
          </p:cNvPr>
          <p:cNvSpPr txBox="1"/>
          <p:nvPr/>
        </p:nvSpPr>
        <p:spPr>
          <a:xfrm>
            <a:off x="6096000" y="1742303"/>
            <a:ext cx="910281" cy="1161535"/>
          </a:xfrm>
          <a:prstGeom prst="rect">
            <a:avLst/>
          </a:prstGeom>
          <a:solidFill>
            <a:schemeClr val="bg1"/>
          </a:solidFill>
        </p:spPr>
        <p:txBody>
          <a:bodyPr wrap="square" rtlCol="0">
            <a:spAutoFit/>
          </a:bodyPr>
          <a:lstStyle/>
          <a:p>
            <a:endParaRPr lang="vi-VN" dirty="0"/>
          </a:p>
        </p:txBody>
      </p:sp>
    </p:spTree>
    <p:extLst>
      <p:ext uri="{BB962C8B-B14F-4D97-AF65-F5344CB8AC3E}">
        <p14:creationId xmlns:p14="http://schemas.microsoft.com/office/powerpoint/2010/main" val="2247238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9D856E-3FCE-0A02-5248-C03000532AE8}"/>
              </a:ext>
            </a:extLst>
          </p:cNvPr>
          <p:cNvSpPr txBox="1"/>
          <p:nvPr/>
        </p:nvSpPr>
        <p:spPr>
          <a:xfrm>
            <a:off x="726313" y="1084655"/>
            <a:ext cx="6353298" cy="461665"/>
          </a:xfrm>
          <a:prstGeom prst="rect">
            <a:avLst/>
          </a:prstGeom>
          <a:noFill/>
        </p:spPr>
        <p:txBody>
          <a:bodyPr wrap="square" rtlCol="0">
            <a:spAutoFit/>
          </a:bodyPr>
          <a:lstStyle/>
          <a:p>
            <a:r>
              <a:rPr lang="en-US" sz="2400" b="1" dirty="0">
                <a:solidFill>
                  <a:srgbClr val="3EB8EB"/>
                </a:solidFill>
                <a:latin typeface="Arial" panose="020B0604020202020204" pitchFamily="34" charset="0"/>
                <a:cs typeface="Arial" panose="020B0604020202020204" pitchFamily="34" charset="0"/>
              </a:rPr>
              <a:t>4. CẤU TRÚC BÀI</a:t>
            </a:r>
          </a:p>
        </p:txBody>
      </p:sp>
      <p:sp>
        <p:nvSpPr>
          <p:cNvPr id="2" name="TextBox 1">
            <a:extLst>
              <a:ext uri="{FF2B5EF4-FFF2-40B4-BE49-F238E27FC236}">
                <a16:creationId xmlns:a16="http://schemas.microsoft.com/office/drawing/2014/main" id="{9528D500-DFD6-EC4C-D297-58DD746DB604}"/>
              </a:ext>
            </a:extLst>
          </p:cNvPr>
          <p:cNvSpPr txBox="1"/>
          <p:nvPr/>
        </p:nvSpPr>
        <p:spPr>
          <a:xfrm>
            <a:off x="2335427" y="3558746"/>
            <a:ext cx="679622" cy="643414"/>
          </a:xfrm>
          <a:prstGeom prst="rect">
            <a:avLst/>
          </a:prstGeom>
          <a:solidFill>
            <a:schemeClr val="bg1"/>
          </a:solidFill>
        </p:spPr>
        <p:txBody>
          <a:bodyPr wrap="square" rtlCol="0">
            <a:spAutoFit/>
          </a:bodyPr>
          <a:lstStyle/>
          <a:p>
            <a:endParaRPr lang="vi-VN" dirty="0"/>
          </a:p>
        </p:txBody>
      </p:sp>
      <p:sp>
        <p:nvSpPr>
          <p:cNvPr id="7" name="Rectangle 6">
            <a:extLst>
              <a:ext uri="{FF2B5EF4-FFF2-40B4-BE49-F238E27FC236}">
                <a16:creationId xmlns:a16="http://schemas.microsoft.com/office/drawing/2014/main" id="{F205AC79-424B-C06D-AF22-02AC7B2C8044}"/>
              </a:ext>
            </a:extLst>
          </p:cNvPr>
          <p:cNvSpPr/>
          <p:nvPr/>
        </p:nvSpPr>
        <p:spPr>
          <a:xfrm>
            <a:off x="884153" y="1815429"/>
            <a:ext cx="3410465" cy="815546"/>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endParaRPr lang="vi-VN" sz="2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167A7D6-BCFD-C465-18F8-0801ED0AFC7C}"/>
              </a:ext>
            </a:extLst>
          </p:cNvPr>
          <p:cNvSpPr/>
          <p:nvPr/>
        </p:nvSpPr>
        <p:spPr>
          <a:xfrm>
            <a:off x="884154" y="4216047"/>
            <a:ext cx="3410465" cy="815546"/>
          </a:xfrm>
          <a:prstGeom prst="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endParaRPr lang="vi-VN" sz="28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3896EFDF-7710-F35F-97E7-96A376BEB080}"/>
              </a:ext>
            </a:extLst>
          </p:cNvPr>
          <p:cNvPicPr>
            <a:picLocks noChangeAspect="1"/>
          </p:cNvPicPr>
          <p:nvPr/>
        </p:nvPicPr>
        <p:blipFill>
          <a:blip r:embed="rId2"/>
          <a:stretch>
            <a:fillRect/>
          </a:stretch>
        </p:blipFill>
        <p:spPr>
          <a:xfrm>
            <a:off x="5896012" y="100050"/>
            <a:ext cx="4592203" cy="6657899"/>
          </a:xfrm>
          <a:prstGeom prst="rect">
            <a:avLst/>
          </a:prstGeom>
        </p:spPr>
      </p:pic>
      <p:cxnSp>
        <p:nvCxnSpPr>
          <p:cNvPr id="10" name="Straight Arrow Connector 9">
            <a:extLst>
              <a:ext uri="{FF2B5EF4-FFF2-40B4-BE49-F238E27FC236}">
                <a16:creationId xmlns:a16="http://schemas.microsoft.com/office/drawing/2014/main" id="{FA13BE24-69AD-5BF4-FE53-55034D18669B}"/>
              </a:ext>
            </a:extLst>
          </p:cNvPr>
          <p:cNvCxnSpPr>
            <a:stCxn id="7" idx="3"/>
          </p:cNvCxnSpPr>
          <p:nvPr/>
        </p:nvCxnSpPr>
        <p:spPr>
          <a:xfrm flipV="1">
            <a:off x="4294618" y="1952368"/>
            <a:ext cx="1896117" cy="270834"/>
          </a:xfrm>
          <a:prstGeom prst="straightConnector1">
            <a:avLst/>
          </a:prstGeom>
          <a:ln w="28575">
            <a:solidFill>
              <a:schemeClr val="accent2">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5B5840B1-982D-6E8B-E7BC-4AA909409EB4}"/>
              </a:ext>
            </a:extLst>
          </p:cNvPr>
          <p:cNvCxnSpPr>
            <a:cxnSpLocks/>
          </p:cNvCxnSpPr>
          <p:nvPr/>
        </p:nvCxnSpPr>
        <p:spPr>
          <a:xfrm flipV="1">
            <a:off x="4292758" y="4534930"/>
            <a:ext cx="1803242" cy="87876"/>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295621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4837F4-6B1E-BD86-BB28-1021BDF110A5}"/>
              </a:ext>
            </a:extLst>
          </p:cNvPr>
          <p:cNvSpPr txBox="1"/>
          <p:nvPr/>
        </p:nvSpPr>
        <p:spPr>
          <a:xfrm>
            <a:off x="726313" y="1084655"/>
            <a:ext cx="6353298" cy="461665"/>
          </a:xfrm>
          <a:prstGeom prst="rect">
            <a:avLst/>
          </a:prstGeom>
          <a:noFill/>
        </p:spPr>
        <p:txBody>
          <a:bodyPr wrap="square" rtlCol="0">
            <a:spAutoFit/>
          </a:bodyPr>
          <a:lstStyle/>
          <a:p>
            <a:r>
              <a:rPr lang="en-US" sz="2400" b="1" dirty="0">
                <a:solidFill>
                  <a:srgbClr val="3EB8EB"/>
                </a:solidFill>
                <a:latin typeface="Arial" panose="020B0604020202020204" pitchFamily="34" charset="0"/>
                <a:cs typeface="Arial" panose="020B0604020202020204" pitchFamily="34" charset="0"/>
              </a:rPr>
              <a:t>4. CẤU TRÚC BÀI</a:t>
            </a:r>
          </a:p>
        </p:txBody>
      </p:sp>
      <p:sp>
        <p:nvSpPr>
          <p:cNvPr id="5" name="Rectangle 4">
            <a:extLst>
              <a:ext uri="{FF2B5EF4-FFF2-40B4-BE49-F238E27FC236}">
                <a16:creationId xmlns:a16="http://schemas.microsoft.com/office/drawing/2014/main" id="{1C4DCE8B-EEEC-F7D5-2DD9-3B746A168E87}"/>
              </a:ext>
            </a:extLst>
          </p:cNvPr>
          <p:cNvSpPr/>
          <p:nvPr/>
        </p:nvSpPr>
        <p:spPr>
          <a:xfrm>
            <a:off x="501094" y="2782663"/>
            <a:ext cx="3410465" cy="815546"/>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a:t>
            </a:r>
            <a:r>
              <a:rPr lang="en-US" sz="2800" dirty="0">
                <a:latin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B8FA0D1A-DE57-28EA-695A-E5D448FCC8D3}"/>
              </a:ext>
            </a:extLst>
          </p:cNvPr>
          <p:cNvPicPr>
            <a:picLocks noChangeAspect="1"/>
          </p:cNvPicPr>
          <p:nvPr/>
        </p:nvPicPr>
        <p:blipFill>
          <a:blip r:embed="rId2"/>
          <a:stretch>
            <a:fillRect/>
          </a:stretch>
        </p:blipFill>
        <p:spPr>
          <a:xfrm>
            <a:off x="5910878" y="10378"/>
            <a:ext cx="4543503" cy="6724053"/>
          </a:xfrm>
          <a:prstGeom prst="rect">
            <a:avLst/>
          </a:prstGeom>
        </p:spPr>
      </p:pic>
      <p:cxnSp>
        <p:nvCxnSpPr>
          <p:cNvPr id="7" name="Straight Arrow Connector 6">
            <a:extLst>
              <a:ext uri="{FF2B5EF4-FFF2-40B4-BE49-F238E27FC236}">
                <a16:creationId xmlns:a16="http://schemas.microsoft.com/office/drawing/2014/main" id="{FF2B10EF-A9F0-AC86-DED9-7AF432C3AE18}"/>
              </a:ext>
            </a:extLst>
          </p:cNvPr>
          <p:cNvCxnSpPr>
            <a:cxnSpLocks/>
          </p:cNvCxnSpPr>
          <p:nvPr/>
        </p:nvCxnSpPr>
        <p:spPr>
          <a:xfrm flipV="1">
            <a:off x="3909698" y="741405"/>
            <a:ext cx="2293394" cy="2448017"/>
          </a:xfrm>
          <a:prstGeom prst="straightConnector1">
            <a:avLst/>
          </a:prstGeom>
          <a:ln w="28575">
            <a:solidFill>
              <a:schemeClr val="bg2">
                <a:lumMod val="10000"/>
              </a:schemeClr>
            </a:solidFill>
            <a:tailEnd type="triangle"/>
          </a:ln>
        </p:spPr>
        <p:style>
          <a:lnRef idx="3">
            <a:schemeClr val="accent4"/>
          </a:lnRef>
          <a:fillRef idx="0">
            <a:schemeClr val="accent4"/>
          </a:fillRef>
          <a:effectRef idx="2">
            <a:schemeClr val="accent4"/>
          </a:effectRef>
          <a:fontRef idx="minor">
            <a:schemeClr val="tx1"/>
          </a:fontRef>
        </p:style>
      </p:cxnSp>
      <p:cxnSp>
        <p:nvCxnSpPr>
          <p:cNvPr id="13" name="Straight Arrow Connector 12">
            <a:extLst>
              <a:ext uri="{FF2B5EF4-FFF2-40B4-BE49-F238E27FC236}">
                <a16:creationId xmlns:a16="http://schemas.microsoft.com/office/drawing/2014/main" id="{FACEE1D4-EA39-681C-8C4F-2C691D8DBBF3}"/>
              </a:ext>
            </a:extLst>
          </p:cNvPr>
          <p:cNvCxnSpPr>
            <a:cxnSpLocks/>
            <a:stCxn id="5" idx="3"/>
          </p:cNvCxnSpPr>
          <p:nvPr/>
        </p:nvCxnSpPr>
        <p:spPr>
          <a:xfrm flipV="1">
            <a:off x="3911559" y="2903838"/>
            <a:ext cx="2184441" cy="286598"/>
          </a:xfrm>
          <a:prstGeom prst="straightConnector1">
            <a:avLst/>
          </a:prstGeom>
          <a:ln w="28575">
            <a:solidFill>
              <a:schemeClr val="bg2">
                <a:lumMod val="10000"/>
              </a:schemeClr>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76186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1FBFCE0-FF86-F992-FD0A-1AB22755AB97}"/>
              </a:ext>
            </a:extLst>
          </p:cNvPr>
          <p:cNvSpPr txBox="1"/>
          <p:nvPr/>
        </p:nvSpPr>
        <p:spPr>
          <a:xfrm>
            <a:off x="194973" y="219682"/>
            <a:ext cx="6353298" cy="461665"/>
          </a:xfrm>
          <a:prstGeom prst="rect">
            <a:avLst/>
          </a:prstGeom>
          <a:solidFill>
            <a:schemeClr val="bg1"/>
          </a:solidFill>
        </p:spPr>
        <p:txBody>
          <a:bodyPr wrap="square" rtlCol="0">
            <a:spAutoFit/>
          </a:bodyPr>
          <a:lstStyle/>
          <a:p>
            <a:r>
              <a:rPr lang="en-US" sz="2400" b="1" dirty="0">
                <a:solidFill>
                  <a:srgbClr val="3EB8EB"/>
                </a:solidFill>
                <a:latin typeface="Arial" panose="020B0604020202020204" pitchFamily="34" charset="0"/>
                <a:cs typeface="Arial" panose="020B0604020202020204" pitchFamily="34" charset="0"/>
              </a:rPr>
              <a:t>4. CẤU TRÚC BÀI</a:t>
            </a:r>
          </a:p>
        </p:txBody>
      </p:sp>
      <p:pic>
        <p:nvPicPr>
          <p:cNvPr id="3" name="Picture 2">
            <a:extLst>
              <a:ext uri="{FF2B5EF4-FFF2-40B4-BE49-F238E27FC236}">
                <a16:creationId xmlns:a16="http://schemas.microsoft.com/office/drawing/2014/main" id="{BD6855EC-805D-AA1F-021C-7FCC6B49020C}"/>
              </a:ext>
            </a:extLst>
          </p:cNvPr>
          <p:cNvPicPr>
            <a:picLocks noChangeAspect="1"/>
          </p:cNvPicPr>
          <p:nvPr/>
        </p:nvPicPr>
        <p:blipFill>
          <a:blip r:embed="rId2"/>
          <a:stretch>
            <a:fillRect/>
          </a:stretch>
        </p:blipFill>
        <p:spPr>
          <a:xfrm>
            <a:off x="194973" y="2315522"/>
            <a:ext cx="4298923" cy="2226956"/>
          </a:xfrm>
          <a:prstGeom prst="rect">
            <a:avLst/>
          </a:prstGeom>
        </p:spPr>
      </p:pic>
      <p:pic>
        <p:nvPicPr>
          <p:cNvPr id="8" name="Picture 7">
            <a:extLst>
              <a:ext uri="{FF2B5EF4-FFF2-40B4-BE49-F238E27FC236}">
                <a16:creationId xmlns:a16="http://schemas.microsoft.com/office/drawing/2014/main" id="{BC280D54-CAAE-F06A-A94B-3C73A01CE033}"/>
              </a:ext>
            </a:extLst>
          </p:cNvPr>
          <p:cNvPicPr>
            <a:picLocks noChangeAspect="1"/>
          </p:cNvPicPr>
          <p:nvPr/>
        </p:nvPicPr>
        <p:blipFill>
          <a:blip r:embed="rId3"/>
          <a:stretch>
            <a:fillRect/>
          </a:stretch>
        </p:blipFill>
        <p:spPr>
          <a:xfrm>
            <a:off x="6548271" y="219682"/>
            <a:ext cx="4464639" cy="6527107"/>
          </a:xfrm>
          <a:prstGeom prst="rect">
            <a:avLst/>
          </a:prstGeom>
        </p:spPr>
      </p:pic>
      <p:sp>
        <p:nvSpPr>
          <p:cNvPr id="9" name="Rectangle 8">
            <a:extLst>
              <a:ext uri="{FF2B5EF4-FFF2-40B4-BE49-F238E27FC236}">
                <a16:creationId xmlns:a16="http://schemas.microsoft.com/office/drawing/2014/main" id="{D089D23D-0E1E-4817-514A-625135C90E0A}"/>
              </a:ext>
            </a:extLst>
          </p:cNvPr>
          <p:cNvSpPr/>
          <p:nvPr/>
        </p:nvSpPr>
        <p:spPr>
          <a:xfrm>
            <a:off x="639201" y="950102"/>
            <a:ext cx="3410465" cy="815546"/>
          </a:xfrm>
          <a:prstGeom prst="rect">
            <a:avLst/>
          </a:prstGeom>
          <a:solidFill>
            <a:srgbClr val="EBDCEE"/>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endParaRPr lang="vi-VN" sz="2800" dirty="0">
              <a:latin typeface="Times New Roman" panose="02020603050405020304" pitchFamily="18" charset="0"/>
              <a:cs typeface="Times New Roman" panose="02020603050405020304" pitchFamily="18" charset="0"/>
            </a:endParaRPr>
          </a:p>
        </p:txBody>
      </p:sp>
      <p:cxnSp>
        <p:nvCxnSpPr>
          <p:cNvPr id="10" name="Straight Arrow Connector 9">
            <a:extLst>
              <a:ext uri="{FF2B5EF4-FFF2-40B4-BE49-F238E27FC236}">
                <a16:creationId xmlns:a16="http://schemas.microsoft.com/office/drawing/2014/main" id="{7DF52AA6-0374-713A-DC86-C8764ACB99A8}"/>
              </a:ext>
            </a:extLst>
          </p:cNvPr>
          <p:cNvCxnSpPr>
            <a:cxnSpLocks/>
          </p:cNvCxnSpPr>
          <p:nvPr/>
        </p:nvCxnSpPr>
        <p:spPr>
          <a:xfrm flipH="1">
            <a:off x="494270" y="1765648"/>
            <a:ext cx="1850163" cy="779844"/>
          </a:xfrm>
          <a:prstGeom prst="straightConnector1">
            <a:avLst/>
          </a:prstGeom>
          <a:ln w="28575">
            <a:solidFill>
              <a:schemeClr val="bg2">
                <a:lumMod val="1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12" name="Rectangle 11">
            <a:extLst>
              <a:ext uri="{FF2B5EF4-FFF2-40B4-BE49-F238E27FC236}">
                <a16:creationId xmlns:a16="http://schemas.microsoft.com/office/drawing/2014/main" id="{F172E81A-626F-0EFB-0024-3A5FC0E1AFCD}"/>
              </a:ext>
            </a:extLst>
          </p:cNvPr>
          <p:cNvSpPr/>
          <p:nvPr/>
        </p:nvSpPr>
        <p:spPr>
          <a:xfrm>
            <a:off x="3039762" y="0"/>
            <a:ext cx="2920091" cy="815546"/>
          </a:xfrm>
          <a:prstGeom prst="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KT, KN</a:t>
            </a:r>
            <a:endParaRPr lang="vi-VN" sz="2800" dirty="0">
              <a:latin typeface="Times New Roman" panose="02020603050405020304" pitchFamily="18" charset="0"/>
              <a:cs typeface="Times New Roman" panose="02020603050405020304" pitchFamily="18" charset="0"/>
            </a:endParaRPr>
          </a:p>
        </p:txBody>
      </p:sp>
      <p:cxnSp>
        <p:nvCxnSpPr>
          <p:cNvPr id="13" name="Straight Arrow Connector 12">
            <a:extLst>
              <a:ext uri="{FF2B5EF4-FFF2-40B4-BE49-F238E27FC236}">
                <a16:creationId xmlns:a16="http://schemas.microsoft.com/office/drawing/2014/main" id="{334C7F33-F6A5-0C8E-977B-47958F1F5C91}"/>
              </a:ext>
            </a:extLst>
          </p:cNvPr>
          <p:cNvCxnSpPr>
            <a:cxnSpLocks/>
            <a:stCxn id="12" idx="3"/>
          </p:cNvCxnSpPr>
          <p:nvPr/>
        </p:nvCxnSpPr>
        <p:spPr>
          <a:xfrm>
            <a:off x="5959853" y="407773"/>
            <a:ext cx="882627" cy="105556"/>
          </a:xfrm>
          <a:prstGeom prst="straightConnector1">
            <a:avLst/>
          </a:prstGeom>
          <a:ln w="28575">
            <a:solidFill>
              <a:schemeClr val="bg2">
                <a:lumMod val="1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16" name="Rectangle 15">
            <a:extLst>
              <a:ext uri="{FF2B5EF4-FFF2-40B4-BE49-F238E27FC236}">
                <a16:creationId xmlns:a16="http://schemas.microsoft.com/office/drawing/2014/main" id="{17164F25-A2E2-A630-91DB-A3291B0C7D3B}"/>
              </a:ext>
            </a:extLst>
          </p:cNvPr>
          <p:cNvSpPr/>
          <p:nvPr/>
        </p:nvSpPr>
        <p:spPr>
          <a:xfrm>
            <a:off x="4254621" y="3116730"/>
            <a:ext cx="1705232" cy="815546"/>
          </a:xfrm>
          <a:prstGeom prst="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NL</a:t>
            </a:r>
            <a:endParaRPr lang="vi-VN" sz="2800" dirty="0">
              <a:latin typeface="Times New Roman" panose="020206030504050203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33B1FCB-7C70-7FAA-2A9D-D53968F5519D}"/>
              </a:ext>
            </a:extLst>
          </p:cNvPr>
          <p:cNvCxnSpPr>
            <a:cxnSpLocks/>
            <a:stCxn id="16" idx="3"/>
          </p:cNvCxnSpPr>
          <p:nvPr/>
        </p:nvCxnSpPr>
        <p:spPr>
          <a:xfrm>
            <a:off x="5959853" y="3524503"/>
            <a:ext cx="882627" cy="105556"/>
          </a:xfrm>
          <a:prstGeom prst="straightConnector1">
            <a:avLst/>
          </a:prstGeom>
          <a:ln w="28575">
            <a:solidFill>
              <a:schemeClr val="bg2">
                <a:lumMod val="10000"/>
              </a:schemeClr>
            </a:solidFill>
            <a:tailEnd type="triangle"/>
          </a:ln>
        </p:spPr>
        <p:style>
          <a:lnRef idx="3">
            <a:schemeClr val="accent4"/>
          </a:lnRef>
          <a:fillRef idx="0">
            <a:schemeClr val="accent4"/>
          </a:fillRef>
          <a:effectRef idx="2">
            <a:schemeClr val="accent4"/>
          </a:effectRef>
          <a:fontRef idx="minor">
            <a:schemeClr val="tx1"/>
          </a:fontRef>
        </p:style>
      </p:cxnSp>
      <p:sp>
        <p:nvSpPr>
          <p:cNvPr id="18" name="Rectangle 17">
            <a:extLst>
              <a:ext uri="{FF2B5EF4-FFF2-40B4-BE49-F238E27FC236}">
                <a16:creationId xmlns:a16="http://schemas.microsoft.com/office/drawing/2014/main" id="{37A267CC-E95E-30E1-2C72-173D636E74CC}"/>
              </a:ext>
            </a:extLst>
          </p:cNvPr>
          <p:cNvSpPr/>
          <p:nvPr/>
        </p:nvSpPr>
        <p:spPr>
          <a:xfrm>
            <a:off x="2014151" y="4877524"/>
            <a:ext cx="3945702" cy="815546"/>
          </a:xfrm>
          <a:prstGeom prst="rect">
            <a:avLst/>
          </a:prstGeom>
          <a:solidFill>
            <a:srgbClr val="D2E4DE"/>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lõi</a:t>
            </a:r>
            <a:endParaRPr lang="vi-VN" sz="2800" dirty="0">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7BDD4C9F-16A4-B91B-9693-62103059CE82}"/>
              </a:ext>
            </a:extLst>
          </p:cNvPr>
          <p:cNvCxnSpPr>
            <a:cxnSpLocks/>
            <a:stCxn id="18" idx="3"/>
          </p:cNvCxnSpPr>
          <p:nvPr/>
        </p:nvCxnSpPr>
        <p:spPr>
          <a:xfrm>
            <a:off x="5959853" y="5285297"/>
            <a:ext cx="882627" cy="105556"/>
          </a:xfrm>
          <a:prstGeom prst="straightConnector1">
            <a:avLst/>
          </a:prstGeom>
          <a:ln w="28575">
            <a:solidFill>
              <a:schemeClr val="bg2">
                <a:lumMod val="10000"/>
              </a:schemeClr>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859905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F41A46-F525-A0E4-B2E0-E7448CE6EC9E}"/>
              </a:ext>
            </a:extLst>
          </p:cNvPr>
          <p:cNvSpPr txBox="1"/>
          <p:nvPr/>
        </p:nvSpPr>
        <p:spPr>
          <a:xfrm>
            <a:off x="726313" y="1084655"/>
            <a:ext cx="6353298" cy="461665"/>
          </a:xfrm>
          <a:prstGeom prst="rect">
            <a:avLst/>
          </a:prstGeom>
          <a:noFill/>
        </p:spPr>
        <p:txBody>
          <a:bodyPr wrap="square" rtlCol="0">
            <a:spAutoFit/>
          </a:bodyPr>
          <a:lstStyle/>
          <a:p>
            <a:r>
              <a:rPr lang="en-US" sz="2400" b="1" dirty="0">
                <a:solidFill>
                  <a:srgbClr val="3EB8EB"/>
                </a:solidFill>
                <a:latin typeface="Arial" panose="020B0604020202020204" pitchFamily="34" charset="0"/>
                <a:cs typeface="Arial" panose="020B0604020202020204" pitchFamily="34" charset="0"/>
              </a:rPr>
              <a:t>5. ĐIỂM NỔI BẬT CỦA SÁCH</a:t>
            </a:r>
          </a:p>
        </p:txBody>
      </p:sp>
      <p:pic>
        <p:nvPicPr>
          <p:cNvPr id="8" name="Picture 7">
            <a:extLst>
              <a:ext uri="{FF2B5EF4-FFF2-40B4-BE49-F238E27FC236}">
                <a16:creationId xmlns:a16="http://schemas.microsoft.com/office/drawing/2014/main" id="{A736EDD3-FFC6-BF3A-3385-27EFC304E1E8}"/>
              </a:ext>
            </a:extLst>
          </p:cNvPr>
          <p:cNvPicPr>
            <a:picLocks noChangeAspect="1"/>
          </p:cNvPicPr>
          <p:nvPr/>
        </p:nvPicPr>
        <p:blipFill>
          <a:blip r:embed="rId2"/>
          <a:stretch>
            <a:fillRect/>
          </a:stretch>
        </p:blipFill>
        <p:spPr>
          <a:xfrm>
            <a:off x="1073959" y="2059868"/>
            <a:ext cx="3569522" cy="2738264"/>
          </a:xfrm>
          <a:prstGeom prst="rect">
            <a:avLst/>
          </a:prstGeom>
        </p:spPr>
      </p:pic>
      <p:pic>
        <p:nvPicPr>
          <p:cNvPr id="11" name="Picture 2" descr="STEM LÀ GÌ? CHƯƠNG TRÌNH GIÁO DỤC STEM TRONG TRƯỜNG PHỔ THÔNG - Tập đoàn giáo  dục, bất động sản, kết nối đầu tư quốc tế">
            <a:extLst>
              <a:ext uri="{FF2B5EF4-FFF2-40B4-BE49-F238E27FC236}">
                <a16:creationId xmlns:a16="http://schemas.microsoft.com/office/drawing/2014/main" id="{78558342-D744-83EC-CBBD-9999A2DC88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97" t="8887" b="8640"/>
          <a:stretch/>
        </p:blipFill>
        <p:spPr bwMode="auto">
          <a:xfrm>
            <a:off x="4643481" y="4567217"/>
            <a:ext cx="3375887" cy="1468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4995A2E-242D-0AEA-925C-2FF5E4380FC2}"/>
              </a:ext>
            </a:extLst>
          </p:cNvPr>
          <p:cNvPicPr>
            <a:picLocks noChangeAspect="1"/>
          </p:cNvPicPr>
          <p:nvPr/>
        </p:nvPicPr>
        <p:blipFill>
          <a:blip r:embed="rId4"/>
          <a:stretch>
            <a:fillRect/>
          </a:stretch>
        </p:blipFill>
        <p:spPr>
          <a:xfrm>
            <a:off x="6096000" y="1107405"/>
            <a:ext cx="3196950" cy="2321595"/>
          </a:xfrm>
          <a:prstGeom prst="rect">
            <a:avLst/>
          </a:prstGeom>
        </p:spPr>
      </p:pic>
    </p:spTree>
    <p:extLst>
      <p:ext uri="{BB962C8B-B14F-4D97-AF65-F5344CB8AC3E}">
        <p14:creationId xmlns:p14="http://schemas.microsoft.com/office/powerpoint/2010/main" val="407469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2769CA-AE5F-4CCA-3A0B-4CCD2E56AAD1}"/>
              </a:ext>
            </a:extLst>
          </p:cNvPr>
          <p:cNvSpPr txBox="1"/>
          <p:nvPr/>
        </p:nvSpPr>
        <p:spPr>
          <a:xfrm>
            <a:off x="205885" y="1064315"/>
            <a:ext cx="4928246" cy="830997"/>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5.1. </a:t>
            </a:r>
            <a:r>
              <a:rPr lang="en-US" sz="2400" b="1" dirty="0" err="1">
                <a:solidFill>
                  <a:srgbClr val="FF0000"/>
                </a:solidFill>
                <a:latin typeface="Arial" panose="020B0604020202020204" pitchFamily="34" charset="0"/>
                <a:cs typeface="Arial" panose="020B0604020202020204" pitchFamily="34" charset="0"/>
              </a:rPr>
              <a:t>Phát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triển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năng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lực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học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sinh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theo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tiếp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cận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giáo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dục</a:t>
            </a:r>
            <a:r>
              <a:rPr lang="en-US" sz="2400" b="1" dirty="0">
                <a:solidFill>
                  <a:srgbClr val="FF0000"/>
                </a:solidFill>
                <a:latin typeface="Arial" panose="020B0604020202020204" pitchFamily="34" charset="0"/>
                <a:cs typeface="Arial" panose="020B0604020202020204" pitchFamily="34" charset="0"/>
              </a:rPr>
              <a:t> STEM:</a:t>
            </a:r>
            <a:endParaRPr lang="en-GB" sz="2400" b="1"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9A80CC8-43F1-460F-DF31-BDE6D78C2466}"/>
              </a:ext>
            </a:extLst>
          </p:cNvPr>
          <p:cNvPicPr>
            <a:picLocks noChangeAspect="1"/>
          </p:cNvPicPr>
          <p:nvPr/>
        </p:nvPicPr>
        <p:blipFill rotWithShape="1">
          <a:blip r:embed="rId2"/>
          <a:srcRect l="3778" r="3828"/>
          <a:stretch/>
        </p:blipFill>
        <p:spPr>
          <a:xfrm>
            <a:off x="6444000" y="0"/>
            <a:ext cx="4543200" cy="6858000"/>
          </a:xfrm>
          <a:prstGeom prst="rect">
            <a:avLst/>
          </a:prstGeom>
        </p:spPr>
      </p:pic>
      <p:sp>
        <p:nvSpPr>
          <p:cNvPr id="8" name="Rectangle 7">
            <a:extLst>
              <a:ext uri="{FF2B5EF4-FFF2-40B4-BE49-F238E27FC236}">
                <a16:creationId xmlns:a16="http://schemas.microsoft.com/office/drawing/2014/main" id="{D9F8FA76-3C78-57F2-16A2-0BBB8D4B4E39}"/>
              </a:ext>
            </a:extLst>
          </p:cNvPr>
          <p:cNvSpPr/>
          <p:nvPr/>
        </p:nvSpPr>
        <p:spPr>
          <a:xfrm>
            <a:off x="266400" y="1970613"/>
            <a:ext cx="6206400" cy="2787173"/>
          </a:xfrm>
          <a:prstGeom prst="rect">
            <a:avLst/>
          </a:prstGeom>
        </p:spPr>
        <p:txBody>
          <a:bodyPr wrap="square">
            <a:spAutoFit/>
          </a:bodyPr>
          <a:lstStyle/>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học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cấu</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trúc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theo</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chủ</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đề</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tích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hợp</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và</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dự</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án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học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tập</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p>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Bắt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đầu</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bài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học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từ</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một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vấn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đề</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thực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tiễn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p>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Vấn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đề</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được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giải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quyết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qua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hoạt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động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trải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nghiệm</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p>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Kết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quả</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học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tập</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được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thể</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hiện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thông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qua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sản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phẩm</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hoạt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động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trải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nghiệm</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marL="285750" indent="-285750" algn="just" defTabSz="1828434">
              <a:lnSpc>
                <a:spcPct val="120000"/>
              </a:lnSpc>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Đánh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giá</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năng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lực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học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sinh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qua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quá</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trình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và</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sản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phẩm</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2985260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6272F9-10CA-8773-70A6-F7D69214109E}"/>
              </a:ext>
            </a:extLst>
          </p:cNvPr>
          <p:cNvSpPr txBox="1"/>
          <p:nvPr/>
        </p:nvSpPr>
        <p:spPr>
          <a:xfrm>
            <a:off x="205885" y="1064315"/>
            <a:ext cx="4928246" cy="830997"/>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5.2. </a:t>
            </a:r>
            <a:r>
              <a:rPr lang="en-US" sz="2400" b="1" dirty="0" err="1">
                <a:solidFill>
                  <a:srgbClr val="FF0000"/>
                </a:solidFill>
                <a:latin typeface="Arial" panose="020B0604020202020204" pitchFamily="34" charset="0"/>
                <a:cs typeface="Arial" panose="020B0604020202020204" pitchFamily="34" charset="0"/>
              </a:rPr>
              <a:t>Chú</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trọng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bản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chất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kỹ</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thuật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và</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công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nghệ</a:t>
            </a:r>
            <a:r>
              <a:rPr lang="en-US" sz="2400" b="1" dirty="0">
                <a:solidFill>
                  <a:srgbClr val="FF0000"/>
                </a:solidFill>
                <a:latin typeface="Arial" panose="020B0604020202020204" pitchFamily="34" charset="0"/>
                <a:cs typeface="Arial" panose="020B0604020202020204" pitchFamily="34" charset="0"/>
              </a:rPr>
              <a:t>:</a:t>
            </a:r>
            <a:endParaRPr lang="en-GB" sz="2400" b="1" dirty="0">
              <a:solidFill>
                <a:srgbClr val="FF0000"/>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DA42937-E9F9-7C4A-270D-D23142F33B1F}"/>
              </a:ext>
            </a:extLst>
          </p:cNvPr>
          <p:cNvPicPr>
            <a:picLocks noChangeAspect="1"/>
          </p:cNvPicPr>
          <p:nvPr/>
        </p:nvPicPr>
        <p:blipFill>
          <a:blip r:embed="rId2"/>
          <a:stretch>
            <a:fillRect/>
          </a:stretch>
        </p:blipFill>
        <p:spPr>
          <a:xfrm>
            <a:off x="6063789" y="0"/>
            <a:ext cx="4917221" cy="6858000"/>
          </a:xfrm>
          <a:prstGeom prst="rect">
            <a:avLst/>
          </a:prstGeom>
        </p:spPr>
      </p:pic>
      <p:sp>
        <p:nvSpPr>
          <p:cNvPr id="8" name="Rectangle 7">
            <a:extLst>
              <a:ext uri="{FF2B5EF4-FFF2-40B4-BE49-F238E27FC236}">
                <a16:creationId xmlns:a16="http://schemas.microsoft.com/office/drawing/2014/main" id="{F7DE5EBC-49C8-1007-BB5D-398166673498}"/>
              </a:ext>
            </a:extLst>
          </p:cNvPr>
          <p:cNvSpPr/>
          <p:nvPr/>
        </p:nvSpPr>
        <p:spPr>
          <a:xfrm>
            <a:off x="266400" y="2251413"/>
            <a:ext cx="5716800" cy="2108526"/>
          </a:xfrm>
          <a:prstGeom prst="rect">
            <a:avLst/>
          </a:prstGeom>
        </p:spPr>
        <p:txBody>
          <a:bodyPr wrap="square">
            <a:spAutoFit/>
          </a:bodyPr>
          <a:lstStyle/>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Cấu</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trúc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đặc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điểm</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ứng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dụng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sản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phẩm</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công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nghệ</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được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chú</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trọng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Các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bước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thực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hành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phù</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hợp</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quy</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trình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sản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xuất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chế</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tạo</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vận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hành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sản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phẩm</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công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nghệ</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Dụng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cụ</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liệu</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làm</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ra</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sản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phẩm</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phù</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hợp</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thực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tế</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271531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8F15FD-84EB-6975-DEDA-79CDA44B98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6" y="-1"/>
            <a:ext cx="12192000" cy="6854467"/>
          </a:xfrm>
          <a:prstGeom prst="rect">
            <a:avLst/>
          </a:prstGeom>
        </p:spPr>
      </p:pic>
      <p:sp>
        <p:nvSpPr>
          <p:cNvPr id="3" name="TextBox 2">
            <a:extLst>
              <a:ext uri="{FF2B5EF4-FFF2-40B4-BE49-F238E27FC236}">
                <a16:creationId xmlns:a16="http://schemas.microsoft.com/office/drawing/2014/main" id="{CAC8BCEE-3F25-D680-9441-47F85EC89B7E}"/>
              </a:ext>
            </a:extLst>
          </p:cNvPr>
          <p:cNvSpPr txBox="1"/>
          <p:nvPr/>
        </p:nvSpPr>
        <p:spPr>
          <a:xfrm>
            <a:off x="278901" y="1965393"/>
            <a:ext cx="3862699" cy="830997"/>
          </a:xfrm>
          <a:prstGeom prst="rect">
            <a:avLst/>
          </a:prstGeom>
          <a:noFill/>
        </p:spPr>
        <p:txBody>
          <a:bodyPr wrap="square" rtlCol="0">
            <a:spAutoFit/>
          </a:bodyPr>
          <a:lstStyle/>
          <a:p>
            <a:r>
              <a:rPr lang="en-US" sz="2400" b="1" dirty="0">
                <a:solidFill>
                  <a:srgbClr val="3EB8EB"/>
                </a:solidFill>
                <a:latin typeface="Myriad Pro" panose="020B0503030403020204" pitchFamily="34" charset="0"/>
                <a:cs typeface="Myriad Arabic" panose="01010101010101010101" pitchFamily="50" charset="-78"/>
              </a:rPr>
              <a:t>NHÓM TÁC GIẢ</a:t>
            </a:r>
          </a:p>
          <a:p>
            <a:endParaRPr lang="en-US" sz="2400" b="1" dirty="0">
              <a:solidFill>
                <a:srgbClr val="3EB8EB"/>
              </a:solidFill>
              <a:latin typeface="Myriad Pro" panose="020B0503030403020204" pitchFamily="34" charset="0"/>
              <a:cs typeface="Myriad Arabic" panose="01010101010101010101" pitchFamily="50" charset="-78"/>
            </a:endParaRPr>
          </a:p>
        </p:txBody>
      </p:sp>
      <p:pic>
        <p:nvPicPr>
          <p:cNvPr id="5" name="Picture 4">
            <a:extLst>
              <a:ext uri="{FF2B5EF4-FFF2-40B4-BE49-F238E27FC236}">
                <a16:creationId xmlns:a16="http://schemas.microsoft.com/office/drawing/2014/main" id="{DCE6870F-40CF-DCFE-D3CE-D36079C7CE70}"/>
              </a:ext>
            </a:extLst>
          </p:cNvPr>
          <p:cNvPicPr>
            <a:picLocks noChangeAspect="1"/>
          </p:cNvPicPr>
          <p:nvPr/>
        </p:nvPicPr>
        <p:blipFill>
          <a:blip r:embed="rId3"/>
          <a:stretch>
            <a:fillRect/>
          </a:stretch>
        </p:blipFill>
        <p:spPr>
          <a:xfrm>
            <a:off x="10482743" y="355320"/>
            <a:ext cx="1326511" cy="1096408"/>
          </a:xfrm>
          <a:prstGeom prst="rect">
            <a:avLst/>
          </a:prstGeom>
        </p:spPr>
      </p:pic>
      <p:pic>
        <p:nvPicPr>
          <p:cNvPr id="6" name="Picture 5">
            <a:extLst>
              <a:ext uri="{FF2B5EF4-FFF2-40B4-BE49-F238E27FC236}">
                <a16:creationId xmlns:a16="http://schemas.microsoft.com/office/drawing/2014/main" id="{3824CF71-9676-60D5-E16F-F664AFACB3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202" y="290520"/>
            <a:ext cx="5911596" cy="5807964"/>
          </a:xfrm>
          <a:prstGeom prst="rect">
            <a:avLst/>
          </a:prstGeom>
        </p:spPr>
      </p:pic>
      <p:pic>
        <p:nvPicPr>
          <p:cNvPr id="4" name="Picture 3">
            <a:extLst>
              <a:ext uri="{FF2B5EF4-FFF2-40B4-BE49-F238E27FC236}">
                <a16:creationId xmlns:a16="http://schemas.microsoft.com/office/drawing/2014/main" id="{F6C9B667-1392-1A0E-2BF5-5B108CB479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17" y="2730032"/>
            <a:ext cx="2233848" cy="3130647"/>
          </a:xfrm>
          <a:prstGeom prst="rect">
            <a:avLst/>
          </a:prstGeom>
        </p:spPr>
      </p:pic>
    </p:spTree>
    <p:extLst>
      <p:ext uri="{BB962C8B-B14F-4D97-AF65-F5344CB8AC3E}">
        <p14:creationId xmlns:p14="http://schemas.microsoft.com/office/powerpoint/2010/main" val="17053487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3A4E56A-A757-B635-2FF0-019684C93866}"/>
              </a:ext>
            </a:extLst>
          </p:cNvPr>
          <p:cNvSpPr txBox="1"/>
          <p:nvPr/>
        </p:nvSpPr>
        <p:spPr>
          <a:xfrm>
            <a:off x="205885" y="1064315"/>
            <a:ext cx="4928246" cy="830997"/>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5.3. </a:t>
            </a:r>
            <a:r>
              <a:rPr lang="en-US" sz="2400" b="1" dirty="0" err="1">
                <a:solidFill>
                  <a:srgbClr val="FF0000"/>
                </a:solidFill>
                <a:latin typeface="Arial" panose="020B0604020202020204" pitchFamily="34" charset="0"/>
                <a:cs typeface="Arial" panose="020B0604020202020204" pitchFamily="34" charset="0"/>
              </a:rPr>
              <a:t>Giáo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viên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dễ</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dạy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học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sinh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dễ</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học</a:t>
            </a:r>
            <a:r>
              <a:rPr lang="en-US" sz="2400" b="1" dirty="0">
                <a:solidFill>
                  <a:srgbClr val="FF0000"/>
                </a:solidFill>
                <a:latin typeface="Arial" panose="020B0604020202020204" pitchFamily="34" charset="0"/>
                <a:cs typeface="Arial" panose="020B0604020202020204" pitchFamily="34" charset="0"/>
              </a:rPr>
              <a:t>:</a:t>
            </a:r>
            <a:endParaRPr lang="en-GB" sz="2400" b="1" dirty="0">
              <a:solidFill>
                <a:srgbClr val="FF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A16F9CF8-1517-56C2-863F-A877BAFE50A7}"/>
              </a:ext>
            </a:extLst>
          </p:cNvPr>
          <p:cNvSpPr/>
          <p:nvPr/>
        </p:nvSpPr>
        <p:spPr>
          <a:xfrm>
            <a:off x="266400" y="2251413"/>
            <a:ext cx="5829600" cy="2300886"/>
          </a:xfrm>
          <a:prstGeom prst="rect">
            <a:avLst/>
          </a:prstGeom>
        </p:spPr>
        <p:txBody>
          <a:bodyPr wrap="square">
            <a:spAutoFit/>
          </a:bodyPr>
          <a:lstStyle/>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Kiến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thức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phổ</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thông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cốt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lõi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Sản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phẩm</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công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nghệ</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thiết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thực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gần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gũi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với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đời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sống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phù</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hợp</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điều</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kiện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dạy</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học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Các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bước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thực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hành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minh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họa</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rõ</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ràng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dễ</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thực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hiện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marL="285750" indent="-285750" algn="just" defTabSz="1828434">
              <a:lnSpc>
                <a:spcPct val="120000"/>
              </a:lnSpc>
              <a:spcBef>
                <a:spcPts val="300"/>
              </a:spcBef>
              <a:spcAft>
                <a:spcPts val="1200"/>
              </a:spcAft>
              <a:buFontTx/>
              <a:buChar char="-"/>
            </a:pP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Linh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hoạt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trong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dạy</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và</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học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452AC0B4-664D-0ABD-B4AA-01EA3357041C}"/>
              </a:ext>
            </a:extLst>
          </p:cNvPr>
          <p:cNvPicPr>
            <a:picLocks noChangeAspect="1"/>
          </p:cNvPicPr>
          <p:nvPr/>
        </p:nvPicPr>
        <p:blipFill rotWithShape="1">
          <a:blip r:embed="rId2"/>
          <a:srcRect l="3096" r="3827"/>
          <a:stretch/>
        </p:blipFill>
        <p:spPr>
          <a:xfrm>
            <a:off x="6381602" y="0"/>
            <a:ext cx="2902762" cy="4349578"/>
          </a:xfrm>
          <a:prstGeom prst="rect">
            <a:avLst/>
          </a:prstGeom>
        </p:spPr>
      </p:pic>
      <p:pic>
        <p:nvPicPr>
          <p:cNvPr id="3" name="Picture 2">
            <a:extLst>
              <a:ext uri="{FF2B5EF4-FFF2-40B4-BE49-F238E27FC236}">
                <a16:creationId xmlns:a16="http://schemas.microsoft.com/office/drawing/2014/main" id="{4DEFC2E7-DA8D-A95C-0C7F-1F684FDFF2CE}"/>
              </a:ext>
            </a:extLst>
          </p:cNvPr>
          <p:cNvPicPr>
            <a:picLocks noChangeAspect="1"/>
          </p:cNvPicPr>
          <p:nvPr/>
        </p:nvPicPr>
        <p:blipFill>
          <a:blip r:embed="rId3"/>
          <a:stretch>
            <a:fillRect/>
          </a:stretch>
        </p:blipFill>
        <p:spPr>
          <a:xfrm>
            <a:off x="9053171" y="1833528"/>
            <a:ext cx="2685748" cy="4008458"/>
          </a:xfrm>
          <a:prstGeom prst="rect">
            <a:avLst/>
          </a:prstGeom>
        </p:spPr>
      </p:pic>
    </p:spTree>
    <p:extLst>
      <p:ext uri="{BB962C8B-B14F-4D97-AF65-F5344CB8AC3E}">
        <p14:creationId xmlns:p14="http://schemas.microsoft.com/office/powerpoint/2010/main" val="280898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940BEE-93BB-487A-8B85-FB958181210E}"/>
              </a:ext>
            </a:extLst>
          </p:cNvPr>
          <p:cNvSpPr txBox="1"/>
          <p:nvPr/>
        </p:nvSpPr>
        <p:spPr>
          <a:xfrm>
            <a:off x="205885" y="1064315"/>
            <a:ext cx="4928246" cy="830997"/>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5.4. </a:t>
            </a:r>
            <a:r>
              <a:rPr lang="en-US" sz="2400" b="1" dirty="0" err="1">
                <a:solidFill>
                  <a:srgbClr val="FF0000"/>
                </a:solidFill>
                <a:latin typeface="Arial" panose="020B0604020202020204" pitchFamily="34" charset="0"/>
                <a:cs typeface="Arial" panose="020B0604020202020204" pitchFamily="34" charset="0"/>
              </a:rPr>
              <a:t>Tích</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hợp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giáo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dục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môi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trường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trong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bài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học</a:t>
            </a:r>
            <a:r>
              <a:rPr lang="en-US" sz="2400" b="1" dirty="0">
                <a:solidFill>
                  <a:srgbClr val="FF0000"/>
                </a:solidFill>
                <a:latin typeface="Arial" panose="020B0604020202020204" pitchFamily="34" charset="0"/>
                <a:cs typeface="Arial" panose="020B0604020202020204" pitchFamily="34" charset="0"/>
              </a:rPr>
              <a:t>:</a:t>
            </a:r>
            <a:endParaRPr lang="en-GB" sz="2400" b="1" dirty="0">
              <a:solidFill>
                <a:srgbClr val="FF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E4ECF16-70BF-EB8C-22E6-3F277E7B6DC8}"/>
              </a:ext>
            </a:extLst>
          </p:cNvPr>
          <p:cNvSpPr/>
          <p:nvPr/>
        </p:nvSpPr>
        <p:spPr>
          <a:xfrm>
            <a:off x="266400" y="2251413"/>
            <a:ext cx="5689012" cy="2108526"/>
          </a:xfrm>
          <a:prstGeom prst="rect">
            <a:avLst/>
          </a:prstGeom>
        </p:spPr>
        <p:txBody>
          <a:bodyPr wrap="square">
            <a:spAutoFit/>
          </a:bodyPr>
          <a:lstStyle/>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Giáo</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dục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ý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thức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xây</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dựng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môi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trường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xanh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thông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qua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sử</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dụng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công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nghệ</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Hướng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dẫn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sử</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dụng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vật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liệu</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thân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thiện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môi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trường</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Giáo</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dục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phát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triển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năng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lượng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xanh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năng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lượng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tái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tạo</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E0C7943D-5556-3367-36FC-2C96F91D1B72}"/>
              </a:ext>
            </a:extLst>
          </p:cNvPr>
          <p:cNvPicPr>
            <a:picLocks noChangeAspect="1"/>
          </p:cNvPicPr>
          <p:nvPr/>
        </p:nvPicPr>
        <p:blipFill rotWithShape="1">
          <a:blip r:embed="rId2"/>
          <a:srcRect l="1728" r="3095"/>
          <a:stretch/>
        </p:blipFill>
        <p:spPr>
          <a:xfrm>
            <a:off x="6321600" y="0"/>
            <a:ext cx="4680000" cy="6858000"/>
          </a:xfrm>
          <a:prstGeom prst="rect">
            <a:avLst/>
          </a:prstGeom>
        </p:spPr>
      </p:pic>
    </p:spTree>
    <p:extLst>
      <p:ext uri="{BB962C8B-B14F-4D97-AF65-F5344CB8AC3E}">
        <p14:creationId xmlns:p14="http://schemas.microsoft.com/office/powerpoint/2010/main" val="4073764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41A963-DC55-011B-35D0-EC6B38B19B10}"/>
              </a:ext>
            </a:extLst>
          </p:cNvPr>
          <p:cNvSpPr txBox="1"/>
          <p:nvPr/>
        </p:nvSpPr>
        <p:spPr>
          <a:xfrm>
            <a:off x="205885" y="1064315"/>
            <a:ext cx="4928246" cy="830997"/>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5.5. </a:t>
            </a:r>
            <a:r>
              <a:rPr lang="en-US" sz="2400" b="1" dirty="0" err="1">
                <a:solidFill>
                  <a:srgbClr val="FF0000"/>
                </a:solidFill>
                <a:latin typeface="Arial" panose="020B0604020202020204" pitchFamily="34" charset="0"/>
                <a:cs typeface="Arial" panose="020B0604020202020204" pitchFamily="34" charset="0"/>
              </a:rPr>
              <a:t>Phù</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hợp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đặc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điểm</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nhận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thức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học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sinh</a:t>
            </a:r>
            <a:r>
              <a:rPr lang="en-US" sz="2400" b="1" dirty="0">
                <a:solidFill>
                  <a:srgbClr val="FF0000"/>
                </a:solidFill>
                <a:latin typeface="Arial" panose="020B0604020202020204" pitchFamily="34" charset="0"/>
                <a:cs typeface="Arial" panose="020B0604020202020204" pitchFamily="34" charset="0"/>
              </a:rPr>
              <a:t>:</a:t>
            </a:r>
            <a:endParaRPr lang="en-GB" sz="2400" b="1" dirty="0">
              <a:solidFill>
                <a:srgbClr val="FF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E8784BC-8558-6FB6-B1EF-FDF974D5A6FF}"/>
              </a:ext>
            </a:extLst>
          </p:cNvPr>
          <p:cNvSpPr/>
          <p:nvPr/>
        </p:nvSpPr>
        <p:spPr>
          <a:xfrm>
            <a:off x="266400" y="2251413"/>
            <a:ext cx="5378400" cy="2300886"/>
          </a:xfrm>
          <a:prstGeom prst="rect">
            <a:avLst/>
          </a:prstGeom>
        </p:spPr>
        <p:txBody>
          <a:bodyPr wrap="square">
            <a:spAutoFit/>
          </a:bodyPr>
          <a:lstStyle/>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Kiến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thức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THIẾT THỰC – HẤN DẪN – ĐỄ HIỂU</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Kết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hợp</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hài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hoà</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cân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đối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giữa</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kênh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hình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và</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kênh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chữ.</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Đảm</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bảo</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tính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khoa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học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chuẩn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mực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hiện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đại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marL="285750" indent="-285750" algn="just" defTabSz="1828434">
              <a:lnSpc>
                <a:spcPct val="120000"/>
              </a:lnSpc>
              <a:spcBef>
                <a:spcPts val="300"/>
              </a:spcBef>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Hình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ảnh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sinh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động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câu</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từ</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trong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sáng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81EE9BBD-BAF4-5D4E-826E-9285921027A6}"/>
              </a:ext>
            </a:extLst>
          </p:cNvPr>
          <p:cNvPicPr>
            <a:picLocks noChangeAspect="1"/>
          </p:cNvPicPr>
          <p:nvPr/>
        </p:nvPicPr>
        <p:blipFill>
          <a:blip r:embed="rId2"/>
          <a:stretch>
            <a:fillRect/>
          </a:stretch>
        </p:blipFill>
        <p:spPr>
          <a:xfrm>
            <a:off x="5977389" y="0"/>
            <a:ext cx="4917221" cy="6858000"/>
          </a:xfrm>
          <a:prstGeom prst="rect">
            <a:avLst/>
          </a:prstGeom>
        </p:spPr>
      </p:pic>
    </p:spTree>
    <p:extLst>
      <p:ext uri="{BB962C8B-B14F-4D97-AF65-F5344CB8AC3E}">
        <p14:creationId xmlns:p14="http://schemas.microsoft.com/office/powerpoint/2010/main" val="3718589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98E482-4ADD-034F-3AA1-3CAD5F667A1C}"/>
              </a:ext>
            </a:extLst>
          </p:cNvPr>
          <p:cNvSpPr txBox="1"/>
          <p:nvPr/>
        </p:nvSpPr>
        <p:spPr>
          <a:xfrm>
            <a:off x="726313" y="1084655"/>
            <a:ext cx="6353298" cy="461665"/>
          </a:xfrm>
          <a:prstGeom prst="rect">
            <a:avLst/>
          </a:prstGeom>
          <a:noFill/>
        </p:spPr>
        <p:txBody>
          <a:bodyPr wrap="square" rtlCol="0">
            <a:spAutoFit/>
          </a:bodyPr>
          <a:lstStyle/>
          <a:p>
            <a:r>
              <a:rPr lang="en-US" sz="2400" b="1">
                <a:solidFill>
                  <a:srgbClr val="3EB8EB"/>
                </a:solidFill>
                <a:latin typeface="Arial" panose="020B0604020202020204" pitchFamily="34" charset="0"/>
                <a:cs typeface="Arial" panose="020B0604020202020204" pitchFamily="34" charset="0"/>
              </a:rPr>
              <a:t>6. </a:t>
            </a:r>
            <a:r>
              <a:rPr lang="en-US" sz="2400" b="1" dirty="0">
                <a:solidFill>
                  <a:srgbClr val="3EB8EB"/>
                </a:solidFill>
                <a:latin typeface="Arial" panose="020B0604020202020204" pitchFamily="34" charset="0"/>
                <a:cs typeface="Arial" panose="020B0604020202020204" pitchFamily="34" charset="0"/>
              </a:rPr>
              <a:t>KẾT LUẬN</a:t>
            </a:r>
          </a:p>
        </p:txBody>
      </p:sp>
      <p:sp>
        <p:nvSpPr>
          <p:cNvPr id="7" name="AutoShape 25">
            <a:extLst>
              <a:ext uri="{FF2B5EF4-FFF2-40B4-BE49-F238E27FC236}">
                <a16:creationId xmlns:a16="http://schemas.microsoft.com/office/drawing/2014/main" id="{94FBC863-C675-033F-94BE-87550F421866}"/>
              </a:ext>
            </a:extLst>
          </p:cNvPr>
          <p:cNvSpPr>
            <a:spLocks noChangeArrowheads="1"/>
          </p:cNvSpPr>
          <p:nvPr/>
        </p:nvSpPr>
        <p:spPr bwMode="gray">
          <a:xfrm>
            <a:off x="3924300" y="2009811"/>
            <a:ext cx="4324350" cy="1809750"/>
          </a:xfrm>
          <a:prstGeom prst="roundRect">
            <a:avLst>
              <a:gd name="adj" fmla="val 16667"/>
            </a:avLst>
          </a:prstGeom>
          <a:solidFill>
            <a:srgbClr val="DDDDDD"/>
          </a:solidFill>
          <a:ln w="12700" algn="ctr">
            <a:solidFill>
              <a:srgbClr val="808080"/>
            </a:solidFill>
            <a:round/>
            <a:headEnd/>
            <a:tailEnd/>
          </a:ln>
          <a:effectLst/>
        </p:spPr>
        <p:txBody>
          <a:bodyPr wrap="none" anchor="ctr"/>
          <a:lstStyle/>
          <a:p>
            <a:endParaRPr lang="en-US">
              <a:latin typeface="Myriad Pro" panose="020B0503030403020204"/>
              <a:ea typeface="Cambria" panose="02040503050406030204" pitchFamily="18" charset="0"/>
            </a:endParaRPr>
          </a:p>
        </p:txBody>
      </p:sp>
      <p:sp>
        <p:nvSpPr>
          <p:cNvPr id="8" name="AutoShape 26">
            <a:extLst>
              <a:ext uri="{FF2B5EF4-FFF2-40B4-BE49-F238E27FC236}">
                <a16:creationId xmlns:a16="http://schemas.microsoft.com/office/drawing/2014/main" id="{E90CEBC7-0116-01ED-444D-5175D2EE73F5}"/>
              </a:ext>
            </a:extLst>
          </p:cNvPr>
          <p:cNvSpPr>
            <a:spLocks noChangeArrowheads="1"/>
          </p:cNvSpPr>
          <p:nvPr/>
        </p:nvSpPr>
        <p:spPr bwMode="gray">
          <a:xfrm>
            <a:off x="4000500" y="2105060"/>
            <a:ext cx="4206240" cy="1031875"/>
          </a:xfrm>
          <a:prstGeom prst="roundRect">
            <a:avLst>
              <a:gd name="adj" fmla="val 34829"/>
            </a:avLst>
          </a:prstGeom>
          <a:gradFill rotWithShape="1">
            <a:gsLst>
              <a:gs pos="0">
                <a:srgbClr val="FFFFFF"/>
              </a:gs>
              <a:gs pos="100000">
                <a:srgbClr val="DDDDDD"/>
              </a:gs>
            </a:gsLst>
            <a:lin ang="5400000" scaled="1"/>
          </a:gradFill>
          <a:ln w="9525" algn="ctr">
            <a:noFill/>
            <a:round/>
            <a:headEnd/>
            <a:tailEnd/>
          </a:ln>
          <a:effectLst/>
        </p:spPr>
        <p:txBody>
          <a:bodyPr wrap="none" anchor="ctr"/>
          <a:lstStyle/>
          <a:p>
            <a:endParaRPr lang="en-US">
              <a:latin typeface="Myriad Pro" panose="020B0503030403020204"/>
              <a:ea typeface="Cambria" panose="02040503050406030204" pitchFamily="18" charset="0"/>
            </a:endParaRPr>
          </a:p>
        </p:txBody>
      </p:sp>
      <p:sp>
        <p:nvSpPr>
          <p:cNvPr id="9" name="AutoShape 28">
            <a:extLst>
              <a:ext uri="{FF2B5EF4-FFF2-40B4-BE49-F238E27FC236}">
                <a16:creationId xmlns:a16="http://schemas.microsoft.com/office/drawing/2014/main" id="{41D9AD30-FB42-950A-0278-27863916A8EF}"/>
              </a:ext>
            </a:extLst>
          </p:cNvPr>
          <p:cNvSpPr>
            <a:spLocks noChangeArrowheads="1"/>
          </p:cNvSpPr>
          <p:nvPr/>
        </p:nvSpPr>
        <p:spPr bwMode="gray">
          <a:xfrm rot="5400000">
            <a:off x="3220244" y="2702754"/>
            <a:ext cx="865188" cy="431800"/>
          </a:xfrm>
          <a:prstGeom prst="upArrow">
            <a:avLst>
              <a:gd name="adj1" fmla="val 50093"/>
              <a:gd name="adj2" fmla="val 54046"/>
            </a:avLst>
          </a:prstGeom>
          <a:gradFill rotWithShape="1">
            <a:gsLst>
              <a:gs pos="0">
                <a:srgbClr val="336699"/>
              </a:gs>
              <a:gs pos="100000">
                <a:srgbClr val="336699">
                  <a:gamma/>
                  <a:tint val="0"/>
                  <a:invGamma/>
                  <a:alpha val="0"/>
                </a:srgbClr>
              </a:gs>
            </a:gsLst>
            <a:lin ang="5400000" scaled="1"/>
          </a:gradFill>
          <a:ln w="9525">
            <a:noFill/>
            <a:miter lim="800000"/>
            <a:headEnd/>
            <a:tailEnd/>
          </a:ln>
          <a:effectLst/>
        </p:spPr>
        <p:txBody>
          <a:bodyPr vert="eaVert" wrap="none" anchor="ctr"/>
          <a:lstStyle/>
          <a:p>
            <a:endParaRPr lang="en-US">
              <a:latin typeface="Myriad Pro" panose="020B0503030403020204"/>
              <a:ea typeface="Cambria" panose="02040503050406030204" pitchFamily="18" charset="0"/>
            </a:endParaRPr>
          </a:p>
        </p:txBody>
      </p:sp>
      <p:sp>
        <p:nvSpPr>
          <p:cNvPr id="10" name="AutoShape 29">
            <a:extLst>
              <a:ext uri="{FF2B5EF4-FFF2-40B4-BE49-F238E27FC236}">
                <a16:creationId xmlns:a16="http://schemas.microsoft.com/office/drawing/2014/main" id="{898D8FD1-8D40-5128-A6E0-A4DD2440F6F1}"/>
              </a:ext>
            </a:extLst>
          </p:cNvPr>
          <p:cNvSpPr>
            <a:spLocks noChangeArrowheads="1"/>
          </p:cNvSpPr>
          <p:nvPr/>
        </p:nvSpPr>
        <p:spPr bwMode="gray">
          <a:xfrm rot="-5400000">
            <a:off x="8119269" y="2729742"/>
            <a:ext cx="865187" cy="431800"/>
          </a:xfrm>
          <a:prstGeom prst="upArrow">
            <a:avLst>
              <a:gd name="adj1" fmla="val 50093"/>
              <a:gd name="adj2" fmla="val 54046"/>
            </a:avLst>
          </a:prstGeom>
          <a:gradFill rotWithShape="1">
            <a:gsLst>
              <a:gs pos="0">
                <a:srgbClr val="336699"/>
              </a:gs>
              <a:gs pos="100000">
                <a:srgbClr val="336699">
                  <a:gamma/>
                  <a:tint val="0"/>
                  <a:invGamma/>
                  <a:alpha val="0"/>
                </a:srgbClr>
              </a:gs>
            </a:gsLst>
            <a:lin ang="5400000" scaled="1"/>
          </a:gradFill>
          <a:ln w="9525">
            <a:noFill/>
            <a:miter lim="800000"/>
            <a:headEnd/>
            <a:tailEnd/>
          </a:ln>
          <a:effectLst/>
        </p:spPr>
        <p:txBody>
          <a:bodyPr vert="eaVert" wrap="none" anchor="ctr"/>
          <a:lstStyle/>
          <a:p>
            <a:endParaRPr lang="en-US">
              <a:latin typeface="Myriad Pro" panose="020B0503030403020204"/>
              <a:ea typeface="Cambria" panose="02040503050406030204" pitchFamily="18" charset="0"/>
            </a:endParaRPr>
          </a:p>
        </p:txBody>
      </p:sp>
      <p:sp>
        <p:nvSpPr>
          <p:cNvPr id="11" name="Rectangle 30">
            <a:extLst>
              <a:ext uri="{FF2B5EF4-FFF2-40B4-BE49-F238E27FC236}">
                <a16:creationId xmlns:a16="http://schemas.microsoft.com/office/drawing/2014/main" id="{D5F0CA95-B642-0E07-5647-BE9A8A45FD0E}"/>
              </a:ext>
            </a:extLst>
          </p:cNvPr>
          <p:cNvSpPr>
            <a:spLocks noChangeArrowheads="1"/>
          </p:cNvSpPr>
          <p:nvPr/>
        </p:nvSpPr>
        <p:spPr bwMode="black">
          <a:xfrm>
            <a:off x="3902139" y="2392335"/>
            <a:ext cx="4325638" cy="886718"/>
          </a:xfrm>
          <a:prstGeom prst="rect">
            <a:avLst/>
          </a:prstGeom>
          <a:noFill/>
          <a:ln w="9525" algn="ctr">
            <a:noFill/>
            <a:miter lim="800000"/>
            <a:headEnd/>
            <a:tailEnd/>
          </a:ln>
          <a:effectLst/>
        </p:spPr>
        <p:txBody>
          <a:bodyPr wrap="square">
            <a:spAutoFit/>
          </a:bodyPr>
          <a:lstStyle/>
          <a:p>
            <a:pPr algn="ctr">
              <a:lnSpc>
                <a:spcPct val="130000"/>
              </a:lnSpc>
            </a:pPr>
            <a:r>
              <a:rPr lang="en-US" sz="2000" b="1" dirty="0">
                <a:solidFill>
                  <a:srgbClr val="002060"/>
                </a:solidFill>
                <a:latin typeface="Arial" panose="020B0604020202020204" pitchFamily="34" charset="0"/>
                <a:ea typeface="Cambria" panose="02040503050406030204" pitchFamily="18" charset="0"/>
                <a:cs typeface="Arial" panose="020B0604020202020204" pitchFamily="34" charset="0"/>
              </a:rPr>
              <a:t>SGK </a:t>
            </a:r>
            <a:r>
              <a:rPr lang="en-US" sz="2000" b="1" dirty="0" err="1">
                <a:solidFill>
                  <a:srgbClr val="002060"/>
                </a:solidFill>
                <a:latin typeface="Arial" panose="020B0604020202020204" pitchFamily="34" charset="0"/>
                <a:ea typeface="Cambria" panose="02040503050406030204" pitchFamily="18" charset="0"/>
                <a:cs typeface="Arial" panose="020B0604020202020204" pitchFamily="34" charset="0"/>
              </a:rPr>
              <a:t>Công</a:t>
            </a:r>
            <a:r>
              <a:rPr lang="en-US" sz="20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000" b="1" dirty="0" err="1">
                <a:solidFill>
                  <a:srgbClr val="002060"/>
                </a:solidFill>
                <a:latin typeface="Arial" panose="020B0604020202020204" pitchFamily="34" charset="0"/>
                <a:ea typeface="Cambria" panose="02040503050406030204" pitchFamily="18" charset="0"/>
                <a:cs typeface="Arial" panose="020B0604020202020204" pitchFamily="34" charset="0"/>
              </a:rPr>
              <a:t>nghệ</a:t>
            </a:r>
            <a:r>
              <a:rPr lang="en-US" sz="2000" b="1" dirty="0">
                <a:solidFill>
                  <a:srgbClr val="002060"/>
                </a:solidFill>
                <a:latin typeface="Arial" panose="020B0604020202020204" pitchFamily="34" charset="0"/>
                <a:ea typeface="Cambria" panose="02040503050406030204" pitchFamily="18" charset="0"/>
                <a:cs typeface="Arial" panose="020B0604020202020204" pitchFamily="34" charset="0"/>
              </a:rPr>
              <a:t> 5 </a:t>
            </a:r>
          </a:p>
          <a:p>
            <a:pPr algn="ctr">
              <a:lnSpc>
                <a:spcPct val="130000"/>
              </a:lnSpc>
            </a:pPr>
            <a:r>
              <a:rPr lang="en-US" sz="2200" b="1" dirty="0" err="1">
                <a:solidFill>
                  <a:srgbClr val="002060"/>
                </a:solidFill>
                <a:latin typeface="Arial" panose="020B0604020202020204" pitchFamily="34" charset="0"/>
                <a:ea typeface="Cambria" panose="02040503050406030204" pitchFamily="18" charset="0"/>
                <a:cs typeface="Arial" panose="020B0604020202020204" pitchFamily="34" charset="0"/>
              </a:rPr>
              <a:t>Thiết</a:t>
            </a:r>
            <a:r>
              <a:rPr lang="en-US" sz="2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200" b="1" dirty="0" err="1">
                <a:solidFill>
                  <a:srgbClr val="002060"/>
                </a:solidFill>
                <a:latin typeface="Arial" panose="020B0604020202020204" pitchFamily="34" charset="0"/>
                <a:ea typeface="Cambria" panose="02040503050406030204" pitchFamily="18" charset="0"/>
                <a:cs typeface="Arial" panose="020B0604020202020204" pitchFamily="34" charset="0"/>
              </a:rPr>
              <a:t>thực</a:t>
            </a:r>
            <a:r>
              <a:rPr lang="en-US" sz="2200" b="1" dirty="0">
                <a:solidFill>
                  <a:srgbClr val="002060"/>
                </a:solidFill>
                <a:latin typeface="Arial" panose="020B0604020202020204" pitchFamily="34" charset="0"/>
                <a:ea typeface="Cambria" panose="02040503050406030204" pitchFamily="18" charset="0"/>
                <a:cs typeface="Arial" panose="020B0604020202020204" pitchFamily="34" charset="0"/>
              </a:rPr>
              <a:t> – </a:t>
            </a:r>
            <a:r>
              <a:rPr lang="en-US" sz="2200" b="1" dirty="0" err="1">
                <a:solidFill>
                  <a:srgbClr val="002060"/>
                </a:solidFill>
                <a:latin typeface="Arial" panose="020B0604020202020204" pitchFamily="34" charset="0"/>
                <a:ea typeface="Cambria" panose="02040503050406030204" pitchFamily="18" charset="0"/>
                <a:cs typeface="Arial" panose="020B0604020202020204" pitchFamily="34" charset="0"/>
              </a:rPr>
              <a:t>Hấp</a:t>
            </a:r>
            <a:r>
              <a:rPr lang="en-US" sz="2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200" b="1" dirty="0" err="1">
                <a:solidFill>
                  <a:srgbClr val="002060"/>
                </a:solidFill>
                <a:latin typeface="Arial" panose="020B0604020202020204" pitchFamily="34" charset="0"/>
                <a:ea typeface="Cambria" panose="02040503050406030204" pitchFamily="18" charset="0"/>
                <a:cs typeface="Arial" panose="020B0604020202020204" pitchFamily="34" charset="0"/>
              </a:rPr>
              <a:t>dẫn</a:t>
            </a:r>
            <a:r>
              <a:rPr lang="en-US" sz="2200" b="1" dirty="0">
                <a:solidFill>
                  <a:srgbClr val="002060"/>
                </a:solidFill>
                <a:latin typeface="Arial" panose="020B0604020202020204" pitchFamily="34" charset="0"/>
                <a:ea typeface="Cambria" panose="02040503050406030204" pitchFamily="18" charset="0"/>
                <a:cs typeface="Arial" panose="020B0604020202020204" pitchFamily="34" charset="0"/>
              </a:rPr>
              <a:t> – </a:t>
            </a:r>
            <a:r>
              <a:rPr lang="en-US" sz="2200" b="1" dirty="0" err="1">
                <a:solidFill>
                  <a:srgbClr val="002060"/>
                </a:solidFill>
                <a:latin typeface="Arial" panose="020B0604020202020204" pitchFamily="34" charset="0"/>
                <a:ea typeface="Cambria" panose="02040503050406030204" pitchFamily="18" charset="0"/>
                <a:cs typeface="Arial" panose="020B0604020202020204" pitchFamily="34" charset="0"/>
              </a:rPr>
              <a:t>Dễ</a:t>
            </a:r>
            <a:r>
              <a:rPr lang="en-US" sz="22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200" b="1" dirty="0" err="1">
                <a:solidFill>
                  <a:srgbClr val="002060"/>
                </a:solidFill>
                <a:latin typeface="Arial" panose="020B0604020202020204" pitchFamily="34" charset="0"/>
                <a:ea typeface="Cambria" panose="02040503050406030204" pitchFamily="18" charset="0"/>
                <a:cs typeface="Arial" panose="020B0604020202020204" pitchFamily="34" charset="0"/>
              </a:rPr>
              <a:t>hiểu</a:t>
            </a:r>
            <a:endParaRPr lang="en-US" sz="2200"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12" name="AutoShape 34">
            <a:extLst>
              <a:ext uri="{FF2B5EF4-FFF2-40B4-BE49-F238E27FC236}">
                <a16:creationId xmlns:a16="http://schemas.microsoft.com/office/drawing/2014/main" id="{FCA00571-A444-C18D-0D07-049068440580}"/>
              </a:ext>
            </a:extLst>
          </p:cNvPr>
          <p:cNvSpPr>
            <a:spLocks noChangeArrowheads="1"/>
          </p:cNvSpPr>
          <p:nvPr/>
        </p:nvSpPr>
        <p:spPr bwMode="gray">
          <a:xfrm>
            <a:off x="412750" y="2606710"/>
            <a:ext cx="3017520" cy="640080"/>
          </a:xfrm>
          <a:prstGeom prst="roundRect">
            <a:avLst>
              <a:gd name="adj" fmla="val 16667"/>
            </a:avLst>
          </a:prstGeom>
          <a:solidFill>
            <a:srgbClr val="0070C0"/>
          </a:solidFill>
          <a:ln w="38100" algn="ctr">
            <a:solidFill>
              <a:srgbClr val="FFFFFF">
                <a:alpha val="70000"/>
              </a:srgbClr>
            </a:solidFill>
            <a:round/>
            <a:headEnd/>
            <a:tailEnd/>
          </a:ln>
          <a:effectLst/>
        </p:spPr>
        <p:txBody>
          <a:bodyPr wrap="none" anchor="ctr"/>
          <a:lstStyle/>
          <a:p>
            <a:endParaRPr lang="en-US">
              <a:latin typeface="Myriad Pro" panose="020B0503030403020204"/>
              <a:ea typeface="Cambria" panose="02040503050406030204" pitchFamily="18" charset="0"/>
            </a:endParaRPr>
          </a:p>
        </p:txBody>
      </p:sp>
      <p:sp>
        <p:nvSpPr>
          <p:cNvPr id="13" name="AutoShape 35">
            <a:extLst>
              <a:ext uri="{FF2B5EF4-FFF2-40B4-BE49-F238E27FC236}">
                <a16:creationId xmlns:a16="http://schemas.microsoft.com/office/drawing/2014/main" id="{FEFE05DC-DCAA-B69A-16DE-E5CEFFD704F3}"/>
              </a:ext>
            </a:extLst>
          </p:cNvPr>
          <p:cNvSpPr>
            <a:spLocks noChangeArrowheads="1"/>
          </p:cNvSpPr>
          <p:nvPr/>
        </p:nvSpPr>
        <p:spPr bwMode="gray">
          <a:xfrm>
            <a:off x="400049" y="1776831"/>
            <a:ext cx="3017520" cy="683378"/>
          </a:xfrm>
          <a:prstGeom prst="roundRect">
            <a:avLst>
              <a:gd name="adj" fmla="val 16667"/>
            </a:avLst>
          </a:prstGeom>
          <a:solidFill>
            <a:srgbClr val="0070C0"/>
          </a:solidFill>
          <a:ln w="38100" algn="ctr">
            <a:solidFill>
              <a:srgbClr val="FFFFFF">
                <a:alpha val="70000"/>
              </a:srgbClr>
            </a:solidFill>
            <a:round/>
            <a:headEnd/>
            <a:tailEnd/>
          </a:ln>
          <a:effectLst/>
        </p:spPr>
        <p:txBody>
          <a:bodyPr wrap="none" anchor="ctr"/>
          <a:lstStyle/>
          <a:p>
            <a:endParaRPr lang="en-US">
              <a:latin typeface="Myriad Pro" panose="020B0503030403020204"/>
              <a:ea typeface="Cambria" panose="02040503050406030204" pitchFamily="18" charset="0"/>
            </a:endParaRPr>
          </a:p>
        </p:txBody>
      </p:sp>
      <p:sp>
        <p:nvSpPr>
          <p:cNvPr id="14" name="Text Box 36">
            <a:extLst>
              <a:ext uri="{FF2B5EF4-FFF2-40B4-BE49-F238E27FC236}">
                <a16:creationId xmlns:a16="http://schemas.microsoft.com/office/drawing/2014/main" id="{BAA9CB35-E9DF-6AA2-4810-2D71A32B4A4B}"/>
              </a:ext>
            </a:extLst>
          </p:cNvPr>
          <p:cNvSpPr txBox="1">
            <a:spLocks noChangeArrowheads="1"/>
          </p:cNvSpPr>
          <p:nvPr/>
        </p:nvSpPr>
        <p:spPr bwMode="white">
          <a:xfrm>
            <a:off x="409700" y="1781123"/>
            <a:ext cx="3021330" cy="646331"/>
          </a:xfrm>
          <a:prstGeom prst="rect">
            <a:avLst/>
          </a:prstGeom>
          <a:noFill/>
          <a:ln w="9525" algn="ctr">
            <a:noFill/>
            <a:miter lim="800000"/>
            <a:headEnd/>
            <a:tailEnd/>
          </a:ln>
          <a:effectLst/>
        </p:spPr>
        <p:txBody>
          <a:bodyPr wrap="square">
            <a:spAutoFit/>
          </a:bodyPr>
          <a:lstStyle/>
          <a:p>
            <a:pPr algn="ctr">
              <a:spcBef>
                <a:spcPct val="50000"/>
              </a:spcBef>
            </a:pP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Chuẩn</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mực</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khoa</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học</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hiện</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vi-VN" b="1" dirty="0">
                <a:solidFill>
                  <a:srgbClr val="FFFFFF"/>
                </a:solidFill>
                <a:latin typeface="Arial" panose="020B0604020202020204" pitchFamily="34" charset="0"/>
                <a:ea typeface="Cambria" panose="02040503050406030204" pitchFamily="18" charset="0"/>
                <a:cs typeface="Arial" panose="020B0604020202020204" pitchFamily="34" charset="0"/>
              </a:rPr>
              <a:t>đạ</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i</a:t>
            </a:r>
            <a:endParaRPr lang="en-US" b="1" dirty="0">
              <a:solidFill>
                <a:srgbClr val="FFFFFF"/>
              </a:solidFill>
              <a:latin typeface="Arial" panose="020B0604020202020204" pitchFamily="34" charset="0"/>
              <a:ea typeface="Cambria" panose="02040503050406030204" pitchFamily="18" charset="0"/>
              <a:cs typeface="Arial" panose="020B0604020202020204" pitchFamily="34" charset="0"/>
            </a:endParaRPr>
          </a:p>
        </p:txBody>
      </p:sp>
      <p:sp>
        <p:nvSpPr>
          <p:cNvPr id="15" name="AutoShape 24">
            <a:extLst>
              <a:ext uri="{FF2B5EF4-FFF2-40B4-BE49-F238E27FC236}">
                <a16:creationId xmlns:a16="http://schemas.microsoft.com/office/drawing/2014/main" id="{6D04691D-86A5-AF82-979F-3087BAD376CD}"/>
              </a:ext>
            </a:extLst>
          </p:cNvPr>
          <p:cNvSpPr>
            <a:spLocks noChangeArrowheads="1"/>
          </p:cNvSpPr>
          <p:nvPr/>
        </p:nvSpPr>
        <p:spPr bwMode="gray">
          <a:xfrm>
            <a:off x="8820150" y="2570073"/>
            <a:ext cx="2987203" cy="700467"/>
          </a:xfrm>
          <a:prstGeom prst="roundRect">
            <a:avLst>
              <a:gd name="adj" fmla="val 16667"/>
            </a:avLst>
          </a:prstGeom>
          <a:solidFill>
            <a:schemeClr val="hlink"/>
          </a:solidFill>
          <a:ln w="38100" algn="ctr">
            <a:solidFill>
              <a:srgbClr val="FFFFFF">
                <a:alpha val="70000"/>
              </a:srgbClr>
            </a:solidFill>
            <a:round/>
            <a:headEnd/>
            <a:tailEnd/>
          </a:ln>
          <a:effectLst/>
        </p:spPr>
        <p:txBody>
          <a:bodyPr wrap="none" anchor="ctr"/>
          <a:lstStyle/>
          <a:p>
            <a:endParaRPr lang="en-US">
              <a:latin typeface="Myriad Pro" panose="020B0503030403020204"/>
              <a:ea typeface="Cambria" panose="02040503050406030204" pitchFamily="18" charset="0"/>
            </a:endParaRPr>
          </a:p>
        </p:txBody>
      </p:sp>
      <p:sp>
        <p:nvSpPr>
          <p:cNvPr id="16" name="AutoShape 33">
            <a:extLst>
              <a:ext uri="{FF2B5EF4-FFF2-40B4-BE49-F238E27FC236}">
                <a16:creationId xmlns:a16="http://schemas.microsoft.com/office/drawing/2014/main" id="{BB13093E-F76D-5B08-8EB3-B94DCDAE6E24}"/>
              </a:ext>
            </a:extLst>
          </p:cNvPr>
          <p:cNvSpPr>
            <a:spLocks noChangeArrowheads="1"/>
          </p:cNvSpPr>
          <p:nvPr/>
        </p:nvSpPr>
        <p:spPr bwMode="gray">
          <a:xfrm>
            <a:off x="8841551" y="1661960"/>
            <a:ext cx="2965802" cy="822960"/>
          </a:xfrm>
          <a:prstGeom prst="roundRect">
            <a:avLst>
              <a:gd name="adj" fmla="val 16667"/>
            </a:avLst>
          </a:prstGeom>
          <a:solidFill>
            <a:schemeClr val="hlink"/>
          </a:solidFill>
          <a:ln w="38100" algn="ctr">
            <a:solidFill>
              <a:srgbClr val="FFFFFF">
                <a:alpha val="70000"/>
              </a:srgbClr>
            </a:solidFill>
            <a:round/>
            <a:headEnd/>
            <a:tailEnd/>
          </a:ln>
          <a:effectLst/>
        </p:spPr>
        <p:txBody>
          <a:bodyPr wrap="none" anchor="ctr"/>
          <a:lstStyle/>
          <a:p>
            <a:endParaRPr lang="en-US">
              <a:latin typeface="Myriad Pro" panose="020B0503030403020204"/>
              <a:ea typeface="Cambria" panose="02040503050406030204" pitchFamily="18" charset="0"/>
            </a:endParaRPr>
          </a:p>
        </p:txBody>
      </p:sp>
      <p:sp>
        <p:nvSpPr>
          <p:cNvPr id="17" name="Text Box 39">
            <a:extLst>
              <a:ext uri="{FF2B5EF4-FFF2-40B4-BE49-F238E27FC236}">
                <a16:creationId xmlns:a16="http://schemas.microsoft.com/office/drawing/2014/main" id="{3057674B-17D1-4199-CE13-720C15880C3B}"/>
              </a:ext>
            </a:extLst>
          </p:cNvPr>
          <p:cNvSpPr txBox="1">
            <a:spLocks noChangeArrowheads="1"/>
          </p:cNvSpPr>
          <p:nvPr/>
        </p:nvSpPr>
        <p:spPr bwMode="white">
          <a:xfrm>
            <a:off x="8786750" y="2602058"/>
            <a:ext cx="3159825" cy="646331"/>
          </a:xfrm>
          <a:prstGeom prst="rect">
            <a:avLst/>
          </a:prstGeom>
          <a:noFill/>
          <a:ln w="9525" algn="ctr">
            <a:noFill/>
            <a:miter lim="800000"/>
            <a:headEnd/>
            <a:tailEnd/>
          </a:ln>
          <a:effectLst/>
        </p:spPr>
        <p:txBody>
          <a:bodyPr wrap="square">
            <a:spAutoFit/>
          </a:bodyPr>
          <a:lstStyle/>
          <a:p>
            <a:pPr algn="ctr">
              <a:spcBef>
                <a:spcPct val="50000"/>
              </a:spcBef>
            </a:pP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Tích</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hợp</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giáo</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dục</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môi</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trường</a:t>
            </a:r>
            <a:endParaRPr lang="en-US" b="1" dirty="0">
              <a:solidFill>
                <a:srgbClr val="FFFFFF"/>
              </a:solidFill>
              <a:latin typeface="Arial" panose="020B0604020202020204" pitchFamily="34" charset="0"/>
              <a:ea typeface="Cambria" panose="02040503050406030204" pitchFamily="18" charset="0"/>
              <a:cs typeface="Arial" panose="020B0604020202020204" pitchFamily="34" charset="0"/>
            </a:endParaRPr>
          </a:p>
        </p:txBody>
      </p:sp>
      <p:sp>
        <p:nvSpPr>
          <p:cNvPr id="18" name="AutoShape 35">
            <a:extLst>
              <a:ext uri="{FF2B5EF4-FFF2-40B4-BE49-F238E27FC236}">
                <a16:creationId xmlns:a16="http://schemas.microsoft.com/office/drawing/2014/main" id="{50B9F882-12DD-2A52-4847-73F06F2D8CF2}"/>
              </a:ext>
            </a:extLst>
          </p:cNvPr>
          <p:cNvSpPr>
            <a:spLocks noChangeArrowheads="1"/>
          </p:cNvSpPr>
          <p:nvPr/>
        </p:nvSpPr>
        <p:spPr bwMode="gray">
          <a:xfrm>
            <a:off x="400049" y="3370298"/>
            <a:ext cx="3017520" cy="802060"/>
          </a:xfrm>
          <a:prstGeom prst="roundRect">
            <a:avLst>
              <a:gd name="adj" fmla="val 16667"/>
            </a:avLst>
          </a:prstGeom>
          <a:solidFill>
            <a:srgbClr val="0070C0"/>
          </a:solidFill>
          <a:ln w="38100" algn="ctr">
            <a:solidFill>
              <a:srgbClr val="FFFFFF">
                <a:alpha val="70000"/>
              </a:srgbClr>
            </a:solidFill>
            <a:round/>
            <a:headEnd/>
            <a:tailEnd/>
          </a:ln>
          <a:effectLst/>
        </p:spPr>
        <p:txBody>
          <a:bodyPr wrap="none" anchor="ctr"/>
          <a:lstStyle/>
          <a:p>
            <a:endParaRPr lang="en-US">
              <a:latin typeface="Myriad Pro" panose="020B0503030403020204"/>
              <a:ea typeface="Cambria" panose="02040503050406030204" pitchFamily="18" charset="0"/>
            </a:endParaRPr>
          </a:p>
        </p:txBody>
      </p:sp>
      <p:sp>
        <p:nvSpPr>
          <p:cNvPr id="19" name="Oval 27">
            <a:extLst>
              <a:ext uri="{FF2B5EF4-FFF2-40B4-BE49-F238E27FC236}">
                <a16:creationId xmlns:a16="http://schemas.microsoft.com/office/drawing/2014/main" id="{C9E8F2A0-FA1F-02BF-5E88-F5018E416779}"/>
              </a:ext>
            </a:extLst>
          </p:cNvPr>
          <p:cNvSpPr>
            <a:spLocks noChangeArrowheads="1"/>
          </p:cNvSpPr>
          <p:nvPr/>
        </p:nvSpPr>
        <p:spPr bwMode="gray">
          <a:xfrm>
            <a:off x="890400" y="4369568"/>
            <a:ext cx="10515600" cy="1322687"/>
          </a:xfrm>
          <a:prstGeom prst="ellipse">
            <a:avLst/>
          </a:prstGeom>
          <a:gradFill rotWithShape="1">
            <a:gsLst>
              <a:gs pos="0">
                <a:schemeClr val="folHlink"/>
              </a:gs>
              <a:gs pos="100000">
                <a:schemeClr val="folHlink">
                  <a:gamma/>
                  <a:tint val="0"/>
                  <a:invGamma/>
                </a:schemeClr>
              </a:gs>
            </a:gsLst>
            <a:path path="rect">
              <a:fillToRect t="100000" r="100000"/>
            </a:path>
          </a:gradFill>
          <a:ln w="9525" algn="ctr">
            <a:noFill/>
            <a:round/>
            <a:headEnd/>
            <a:tailEnd/>
          </a:ln>
          <a:effectLst>
            <a:outerShdw dist="107763" dir="2700000" algn="ctr" rotWithShape="0">
              <a:srgbClr val="808080">
                <a:alpha val="50000"/>
              </a:srgbClr>
            </a:outerShdw>
          </a:effectLst>
        </p:spPr>
        <p:txBody>
          <a:bodyPr wrap="none" anchor="ctr"/>
          <a:lstStyle/>
          <a:p>
            <a:endParaRPr lang="en-US">
              <a:latin typeface="Myriad Pro" panose="020B0503030403020204"/>
              <a:ea typeface="Cambria" panose="02040503050406030204" pitchFamily="18" charset="0"/>
            </a:endParaRPr>
          </a:p>
        </p:txBody>
      </p:sp>
      <p:sp>
        <p:nvSpPr>
          <p:cNvPr id="20" name="Rectangle 40">
            <a:extLst>
              <a:ext uri="{FF2B5EF4-FFF2-40B4-BE49-F238E27FC236}">
                <a16:creationId xmlns:a16="http://schemas.microsoft.com/office/drawing/2014/main" id="{CFDEFFA1-7276-CD2C-740E-0C25D3434516}"/>
              </a:ext>
            </a:extLst>
          </p:cNvPr>
          <p:cNvSpPr>
            <a:spLocks noChangeArrowheads="1"/>
          </p:cNvSpPr>
          <p:nvPr/>
        </p:nvSpPr>
        <p:spPr bwMode="auto">
          <a:xfrm>
            <a:off x="1128611" y="4889511"/>
            <a:ext cx="9956718" cy="369332"/>
          </a:xfrm>
          <a:prstGeom prst="rect">
            <a:avLst/>
          </a:prstGeom>
          <a:noFill/>
          <a:ln w="9525" algn="ctr">
            <a:noFill/>
            <a:miter lim="800000"/>
            <a:headEnd/>
            <a:tailEnd/>
          </a:ln>
          <a:effectLst/>
        </p:spPr>
        <p:txBody>
          <a:bodyPr wrap="square">
            <a:spAutoFit/>
          </a:bodyPr>
          <a:lstStyle/>
          <a:p>
            <a:pPr algn="ctr" eaLnBrk="0" hangingPunct="0">
              <a:spcAft>
                <a:spcPts val="600"/>
              </a:spcAft>
              <a:buClr>
                <a:srgbClr val="D7181F"/>
              </a:buClr>
            </a:pPr>
            <a:r>
              <a:rPr lang="en-US" b="1" dirty="0" err="1">
                <a:solidFill>
                  <a:srgbClr val="002060"/>
                </a:solidFill>
                <a:latin typeface="Arial" panose="020B0604020202020204" pitchFamily="34" charset="0"/>
                <a:ea typeface="Cambria" panose="02040503050406030204" pitchFamily="18" charset="0"/>
                <a:cs typeface="Arial" panose="020B0604020202020204" pitchFamily="34" charset="0"/>
              </a:rPr>
              <a:t>Phát</a:t>
            </a:r>
            <a:r>
              <a:rPr lang="en-US"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002060"/>
                </a:solidFill>
                <a:latin typeface="Arial" panose="020B0604020202020204" pitchFamily="34" charset="0"/>
                <a:ea typeface="Cambria" panose="02040503050406030204" pitchFamily="18" charset="0"/>
                <a:cs typeface="Arial" panose="020B0604020202020204" pitchFamily="34" charset="0"/>
              </a:rPr>
              <a:t>triển</a:t>
            </a:r>
            <a:r>
              <a:rPr lang="en-US"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002060"/>
                </a:solidFill>
                <a:latin typeface="Arial" panose="020B0604020202020204" pitchFamily="34" charset="0"/>
                <a:ea typeface="Cambria" panose="02040503050406030204" pitchFamily="18" charset="0"/>
                <a:cs typeface="Arial" panose="020B0604020202020204" pitchFamily="34" charset="0"/>
              </a:rPr>
              <a:t>phẩm</a:t>
            </a:r>
            <a:r>
              <a:rPr lang="en-US"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002060"/>
                </a:solidFill>
                <a:latin typeface="Arial" panose="020B0604020202020204" pitchFamily="34" charset="0"/>
                <a:ea typeface="Cambria" panose="02040503050406030204" pitchFamily="18" charset="0"/>
                <a:cs typeface="Arial" panose="020B0604020202020204" pitchFamily="34" charset="0"/>
              </a:rPr>
              <a:t>chất</a:t>
            </a:r>
            <a:r>
              <a:rPr lang="en-US"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002060"/>
                </a:solidFill>
                <a:latin typeface="Arial" panose="020B0604020202020204" pitchFamily="34" charset="0"/>
                <a:ea typeface="Cambria" panose="02040503050406030204" pitchFamily="18" charset="0"/>
                <a:cs typeface="Arial" panose="020B0604020202020204" pitchFamily="34" charset="0"/>
              </a:rPr>
              <a:t>chủ</a:t>
            </a:r>
            <a:r>
              <a:rPr lang="en-US"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002060"/>
                </a:solidFill>
                <a:latin typeface="Arial" panose="020B0604020202020204" pitchFamily="34" charset="0"/>
                <a:ea typeface="Cambria" panose="02040503050406030204" pitchFamily="18" charset="0"/>
                <a:cs typeface="Arial" panose="020B0604020202020204" pitchFamily="34" charset="0"/>
              </a:rPr>
              <a:t>yếu</a:t>
            </a:r>
            <a:r>
              <a:rPr lang="en-US"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002060"/>
                </a:solidFill>
                <a:latin typeface="Arial" panose="020B0604020202020204" pitchFamily="34" charset="0"/>
                <a:ea typeface="Cambria" panose="02040503050406030204" pitchFamily="18" charset="0"/>
                <a:cs typeface="Arial" panose="020B0604020202020204" pitchFamily="34" charset="0"/>
              </a:rPr>
              <a:t>năng</a:t>
            </a:r>
            <a:r>
              <a:rPr lang="en-US"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002060"/>
                </a:solidFill>
                <a:latin typeface="Arial" panose="020B0604020202020204" pitchFamily="34" charset="0"/>
                <a:ea typeface="Cambria" panose="02040503050406030204" pitchFamily="18" charset="0"/>
                <a:cs typeface="Arial" panose="020B0604020202020204" pitchFamily="34" charset="0"/>
              </a:rPr>
              <a:t>lực</a:t>
            </a:r>
            <a:r>
              <a:rPr lang="en-US"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002060"/>
                </a:solidFill>
                <a:latin typeface="Arial" panose="020B0604020202020204" pitchFamily="34" charset="0"/>
                <a:ea typeface="Cambria" panose="02040503050406030204" pitchFamily="18" charset="0"/>
                <a:cs typeface="Arial" panose="020B0604020202020204" pitchFamily="34" charset="0"/>
              </a:rPr>
              <a:t>chung</a:t>
            </a:r>
            <a:r>
              <a:rPr lang="en-US"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002060"/>
                </a:solidFill>
                <a:latin typeface="Arial" panose="020B0604020202020204" pitchFamily="34" charset="0"/>
                <a:ea typeface="Cambria" panose="02040503050406030204" pitchFamily="18" charset="0"/>
                <a:cs typeface="Arial" panose="020B0604020202020204" pitchFamily="34" charset="0"/>
              </a:rPr>
              <a:t>và</a:t>
            </a:r>
            <a:r>
              <a:rPr lang="en-US"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002060"/>
                </a:solidFill>
                <a:latin typeface="Arial" panose="020B0604020202020204" pitchFamily="34" charset="0"/>
                <a:ea typeface="Cambria" panose="02040503050406030204" pitchFamily="18" charset="0"/>
                <a:cs typeface="Arial" panose="020B0604020202020204" pitchFamily="34" charset="0"/>
              </a:rPr>
              <a:t>năng</a:t>
            </a:r>
            <a:r>
              <a:rPr lang="en-US"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002060"/>
                </a:solidFill>
                <a:latin typeface="Arial" panose="020B0604020202020204" pitchFamily="34" charset="0"/>
                <a:ea typeface="Cambria" panose="02040503050406030204" pitchFamily="18" charset="0"/>
                <a:cs typeface="Arial" panose="020B0604020202020204" pitchFamily="34" charset="0"/>
              </a:rPr>
              <a:t>lực</a:t>
            </a:r>
            <a:r>
              <a:rPr lang="en-US"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002060"/>
                </a:solidFill>
                <a:latin typeface="Arial" panose="020B0604020202020204" pitchFamily="34" charset="0"/>
                <a:ea typeface="Cambria" panose="02040503050406030204" pitchFamily="18" charset="0"/>
                <a:cs typeface="Arial" panose="020B0604020202020204" pitchFamily="34" charset="0"/>
              </a:rPr>
              <a:t>công</a:t>
            </a:r>
            <a:r>
              <a:rPr lang="en-US"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002060"/>
                </a:solidFill>
                <a:latin typeface="Arial" panose="020B0604020202020204" pitchFamily="34" charset="0"/>
                <a:ea typeface="Cambria" panose="02040503050406030204" pitchFamily="18" charset="0"/>
                <a:cs typeface="Arial" panose="020B0604020202020204" pitchFamily="34" charset="0"/>
              </a:rPr>
              <a:t>nghệ</a:t>
            </a:r>
            <a:endParaRPr lang="en-US"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21" name="AutoShape 23">
            <a:extLst>
              <a:ext uri="{FF2B5EF4-FFF2-40B4-BE49-F238E27FC236}">
                <a16:creationId xmlns:a16="http://schemas.microsoft.com/office/drawing/2014/main" id="{D0A88C87-C47D-1207-05D7-57B0BD22C91D}"/>
              </a:ext>
            </a:extLst>
          </p:cNvPr>
          <p:cNvSpPr>
            <a:spLocks noChangeArrowheads="1"/>
          </p:cNvSpPr>
          <p:nvPr/>
        </p:nvSpPr>
        <p:spPr bwMode="gray">
          <a:xfrm flipV="1">
            <a:off x="4984750" y="3686209"/>
            <a:ext cx="2262188" cy="1005840"/>
          </a:xfrm>
          <a:prstGeom prst="upArrow">
            <a:avLst>
              <a:gd name="adj1" fmla="val 66602"/>
              <a:gd name="adj2" fmla="val 48259"/>
            </a:avLst>
          </a:prstGeom>
          <a:gradFill rotWithShape="1">
            <a:gsLst>
              <a:gs pos="0">
                <a:srgbClr val="336699"/>
              </a:gs>
              <a:gs pos="100000">
                <a:srgbClr val="336699">
                  <a:gamma/>
                  <a:tint val="0"/>
                  <a:invGamma/>
                  <a:alpha val="0"/>
                </a:srgbClr>
              </a:gs>
            </a:gsLst>
            <a:lin ang="5400000" scaled="1"/>
          </a:gradFill>
          <a:ln w="9525">
            <a:noFill/>
            <a:miter lim="800000"/>
            <a:headEnd/>
            <a:tailEnd/>
          </a:ln>
          <a:effectLst/>
        </p:spPr>
        <p:txBody>
          <a:bodyPr vert="eaVert" wrap="none" anchor="ctr"/>
          <a:lstStyle/>
          <a:p>
            <a:endParaRPr lang="en-US">
              <a:latin typeface="Myriad Pro" panose="020B0503030403020204"/>
              <a:ea typeface="Cambria" panose="02040503050406030204" pitchFamily="18" charset="0"/>
            </a:endParaRPr>
          </a:p>
        </p:txBody>
      </p:sp>
      <p:sp>
        <p:nvSpPr>
          <p:cNvPr id="22" name="Text Box 38">
            <a:extLst>
              <a:ext uri="{FF2B5EF4-FFF2-40B4-BE49-F238E27FC236}">
                <a16:creationId xmlns:a16="http://schemas.microsoft.com/office/drawing/2014/main" id="{18B3ED5C-CCA4-4AC9-3A1C-4C05764AA8E1}"/>
              </a:ext>
            </a:extLst>
          </p:cNvPr>
          <p:cNvSpPr txBox="1">
            <a:spLocks noChangeArrowheads="1"/>
          </p:cNvSpPr>
          <p:nvPr/>
        </p:nvSpPr>
        <p:spPr bwMode="white">
          <a:xfrm>
            <a:off x="348873" y="2600526"/>
            <a:ext cx="3159824" cy="646331"/>
          </a:xfrm>
          <a:prstGeom prst="rect">
            <a:avLst/>
          </a:prstGeom>
          <a:noFill/>
          <a:ln w="9525" algn="ctr">
            <a:noFill/>
            <a:miter lim="800000"/>
            <a:headEnd/>
            <a:tailEnd/>
          </a:ln>
          <a:effectLst/>
        </p:spPr>
        <p:txBody>
          <a:bodyPr wrap="square">
            <a:spAutoFit/>
          </a:bodyPr>
          <a:lstStyle/>
          <a:p>
            <a:pPr algn="ctr">
              <a:spcBef>
                <a:spcPct val="50000"/>
              </a:spcBef>
            </a:pP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Phát</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triển</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phẩm</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chất</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năng</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lực</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theo</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tiếp</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cận</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STEM</a:t>
            </a:r>
          </a:p>
        </p:txBody>
      </p:sp>
      <p:sp>
        <p:nvSpPr>
          <p:cNvPr id="23" name="Text Box 39">
            <a:extLst>
              <a:ext uri="{FF2B5EF4-FFF2-40B4-BE49-F238E27FC236}">
                <a16:creationId xmlns:a16="http://schemas.microsoft.com/office/drawing/2014/main" id="{9E8F6730-2FED-EF74-7086-B2E94AB2124D}"/>
              </a:ext>
            </a:extLst>
          </p:cNvPr>
          <p:cNvSpPr txBox="1">
            <a:spLocks noChangeArrowheads="1"/>
          </p:cNvSpPr>
          <p:nvPr/>
        </p:nvSpPr>
        <p:spPr bwMode="white">
          <a:xfrm>
            <a:off x="339715" y="3433616"/>
            <a:ext cx="3159825" cy="646331"/>
          </a:xfrm>
          <a:prstGeom prst="rect">
            <a:avLst/>
          </a:prstGeom>
          <a:noFill/>
          <a:ln w="9525" algn="ctr">
            <a:noFill/>
            <a:miter lim="800000"/>
            <a:headEnd/>
            <a:tailEnd/>
          </a:ln>
          <a:effectLst/>
        </p:spPr>
        <p:txBody>
          <a:bodyPr wrap="square">
            <a:spAutoFit/>
          </a:bodyPr>
          <a:lstStyle/>
          <a:p>
            <a:pPr algn="ctr">
              <a:spcBef>
                <a:spcPct val="50000"/>
              </a:spcBef>
            </a:pP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Chú</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trọng</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bản</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chất</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kỹ</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thuật</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và</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công</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nghệ</a:t>
            </a:r>
            <a:endParaRPr lang="en-US" b="1" dirty="0">
              <a:solidFill>
                <a:srgbClr val="FFFFFF"/>
              </a:solidFill>
              <a:latin typeface="Arial" panose="020B0604020202020204" pitchFamily="34" charset="0"/>
              <a:ea typeface="Cambria" panose="02040503050406030204" pitchFamily="18" charset="0"/>
              <a:cs typeface="Arial" panose="020B0604020202020204" pitchFamily="34" charset="0"/>
            </a:endParaRPr>
          </a:p>
        </p:txBody>
      </p:sp>
      <p:sp>
        <p:nvSpPr>
          <p:cNvPr id="24" name="Text Box 39">
            <a:extLst>
              <a:ext uri="{FF2B5EF4-FFF2-40B4-BE49-F238E27FC236}">
                <a16:creationId xmlns:a16="http://schemas.microsoft.com/office/drawing/2014/main" id="{F629549B-6E52-0BAE-6737-D7960F16F617}"/>
              </a:ext>
            </a:extLst>
          </p:cNvPr>
          <p:cNvSpPr txBox="1">
            <a:spLocks noChangeArrowheads="1"/>
          </p:cNvSpPr>
          <p:nvPr/>
        </p:nvSpPr>
        <p:spPr bwMode="white">
          <a:xfrm>
            <a:off x="8720603" y="1870234"/>
            <a:ext cx="3224395" cy="369332"/>
          </a:xfrm>
          <a:prstGeom prst="rect">
            <a:avLst/>
          </a:prstGeom>
          <a:noFill/>
          <a:ln w="9525" algn="ctr">
            <a:noFill/>
            <a:miter lim="800000"/>
            <a:headEnd/>
            <a:tailEnd/>
          </a:ln>
          <a:effectLst/>
        </p:spPr>
        <p:txBody>
          <a:bodyPr wrap="square">
            <a:spAutoFit/>
          </a:bodyPr>
          <a:lstStyle/>
          <a:p>
            <a:pPr algn="ctr">
              <a:spcBef>
                <a:spcPct val="50000"/>
              </a:spcBef>
            </a:pP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Dễ</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dạy</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dễ</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học</a:t>
            </a:r>
            <a:endParaRPr lang="en-US" b="1" dirty="0">
              <a:solidFill>
                <a:srgbClr val="FFFFFF"/>
              </a:solidFill>
              <a:latin typeface="Arial" panose="020B0604020202020204" pitchFamily="34" charset="0"/>
              <a:ea typeface="Cambria" panose="02040503050406030204" pitchFamily="18" charset="0"/>
              <a:cs typeface="Arial" panose="020B0604020202020204" pitchFamily="34" charset="0"/>
            </a:endParaRPr>
          </a:p>
        </p:txBody>
      </p:sp>
      <p:sp>
        <p:nvSpPr>
          <p:cNvPr id="25" name="AutoShape 24">
            <a:extLst>
              <a:ext uri="{FF2B5EF4-FFF2-40B4-BE49-F238E27FC236}">
                <a16:creationId xmlns:a16="http://schemas.microsoft.com/office/drawing/2014/main" id="{CDD89AF0-BB0F-B45A-BE04-31C2E610E3CC}"/>
              </a:ext>
            </a:extLst>
          </p:cNvPr>
          <p:cNvSpPr>
            <a:spLocks noChangeArrowheads="1"/>
          </p:cNvSpPr>
          <p:nvPr/>
        </p:nvSpPr>
        <p:spPr bwMode="gray">
          <a:xfrm>
            <a:off x="8839200" y="3375373"/>
            <a:ext cx="2987203" cy="822960"/>
          </a:xfrm>
          <a:prstGeom prst="roundRect">
            <a:avLst>
              <a:gd name="adj" fmla="val 16667"/>
            </a:avLst>
          </a:prstGeom>
          <a:solidFill>
            <a:schemeClr val="hlink"/>
          </a:solidFill>
          <a:ln w="38100" algn="ctr">
            <a:solidFill>
              <a:srgbClr val="FFFFFF">
                <a:alpha val="70000"/>
              </a:srgbClr>
            </a:solidFill>
            <a:round/>
            <a:headEnd/>
            <a:tailEnd/>
          </a:ln>
          <a:effectLst/>
        </p:spPr>
        <p:txBody>
          <a:bodyPr wrap="none" anchor="ctr"/>
          <a:lstStyle/>
          <a:p>
            <a:endParaRPr lang="en-US">
              <a:latin typeface="Myriad Pro" panose="020B0503030403020204"/>
              <a:ea typeface="Cambria" panose="02040503050406030204" pitchFamily="18" charset="0"/>
            </a:endParaRPr>
          </a:p>
        </p:txBody>
      </p:sp>
      <p:sp>
        <p:nvSpPr>
          <p:cNvPr id="26" name="Text Box 39">
            <a:extLst>
              <a:ext uri="{FF2B5EF4-FFF2-40B4-BE49-F238E27FC236}">
                <a16:creationId xmlns:a16="http://schemas.microsoft.com/office/drawing/2014/main" id="{EABA5D86-B57D-08A4-315C-2FD72F11EBA3}"/>
              </a:ext>
            </a:extLst>
          </p:cNvPr>
          <p:cNvSpPr txBox="1">
            <a:spLocks noChangeArrowheads="1"/>
          </p:cNvSpPr>
          <p:nvPr/>
        </p:nvSpPr>
        <p:spPr bwMode="white">
          <a:xfrm>
            <a:off x="8930577" y="3447648"/>
            <a:ext cx="2819824" cy="646331"/>
          </a:xfrm>
          <a:prstGeom prst="rect">
            <a:avLst/>
          </a:prstGeom>
          <a:noFill/>
          <a:ln w="9525" algn="ctr">
            <a:noFill/>
            <a:miter lim="800000"/>
            <a:headEnd/>
            <a:tailEnd/>
          </a:ln>
          <a:effectLst/>
        </p:spPr>
        <p:txBody>
          <a:bodyPr wrap="square">
            <a:spAutoFit/>
          </a:bodyPr>
          <a:lstStyle/>
          <a:p>
            <a:pPr algn="ctr">
              <a:spcBef>
                <a:spcPct val="50000"/>
              </a:spcBef>
            </a:pP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Phù</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hợp</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đặc</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điểm</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nhận</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thức</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học</a:t>
            </a:r>
            <a:r>
              <a:rPr lang="en-US" b="1" dirty="0">
                <a:solidFill>
                  <a:srgbClr val="FFFFFF"/>
                </a:solidFill>
                <a:latin typeface="Arial" panose="020B0604020202020204" pitchFamily="34" charset="0"/>
                <a:ea typeface="Cambria" panose="02040503050406030204" pitchFamily="18" charset="0"/>
                <a:cs typeface="Arial" panose="020B0604020202020204" pitchFamily="34" charset="0"/>
              </a:rPr>
              <a:t> </a:t>
            </a:r>
            <a:r>
              <a:rPr lang="en-US" b="1" dirty="0" err="1">
                <a:solidFill>
                  <a:srgbClr val="FFFFFF"/>
                </a:solidFill>
                <a:latin typeface="Arial" panose="020B0604020202020204" pitchFamily="34" charset="0"/>
                <a:ea typeface="Cambria" panose="02040503050406030204" pitchFamily="18" charset="0"/>
                <a:cs typeface="Arial" panose="020B0604020202020204" pitchFamily="34" charset="0"/>
              </a:rPr>
              <a:t>sinh</a:t>
            </a:r>
            <a:endParaRPr lang="en-US" b="1" dirty="0">
              <a:solidFill>
                <a:srgbClr val="FFFFFF"/>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44489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6CCE08-0AF2-5D69-7292-935EB814B404}"/>
              </a:ext>
            </a:extLst>
          </p:cNvPr>
          <p:cNvSpPr txBox="1"/>
          <p:nvPr/>
        </p:nvSpPr>
        <p:spPr>
          <a:xfrm>
            <a:off x="257330" y="2228670"/>
            <a:ext cx="5081665" cy="1200329"/>
          </a:xfrm>
          <a:prstGeom prst="rect">
            <a:avLst/>
          </a:prstGeom>
          <a:noFill/>
        </p:spPr>
        <p:txBody>
          <a:bodyPr wrap="square">
            <a:spAutoFit/>
          </a:bodyPr>
          <a:lstStyle/>
          <a:p>
            <a:pPr algn="ctr"/>
            <a:r>
              <a:rPr lang="en-GB" sz="3600" b="1" dirty="0" err="1">
                <a:solidFill>
                  <a:srgbClr val="8BC63F"/>
                </a:solidFill>
                <a:latin typeface="MyriadPro-Bold"/>
              </a:rPr>
              <a:t>Phần</a:t>
            </a:r>
            <a:r>
              <a:rPr lang="en-GB" sz="3600" b="1" dirty="0">
                <a:solidFill>
                  <a:srgbClr val="8BC63F"/>
                </a:solidFill>
                <a:latin typeface="MyriadPro-Bold"/>
              </a:rPr>
              <a:t> 2</a:t>
            </a:r>
          </a:p>
          <a:p>
            <a:pPr algn="ctr"/>
            <a:r>
              <a:rPr lang="en-GB" sz="3600" b="1" dirty="0">
                <a:solidFill>
                  <a:srgbClr val="8BC63F"/>
                </a:solidFill>
                <a:latin typeface="MyriadPro-Bold"/>
              </a:rPr>
              <a:t>PHƯƠNG PHÁP DẠY HỌC</a:t>
            </a:r>
            <a:endParaRPr lang="en-GB" sz="3600" dirty="0"/>
          </a:p>
        </p:txBody>
      </p:sp>
      <p:pic>
        <p:nvPicPr>
          <p:cNvPr id="7" name="Picture 6">
            <a:extLst>
              <a:ext uri="{FF2B5EF4-FFF2-40B4-BE49-F238E27FC236}">
                <a16:creationId xmlns:a16="http://schemas.microsoft.com/office/drawing/2014/main" id="{6DEFBA6F-387B-E558-BE5D-3061DF4EC38B}"/>
              </a:ext>
            </a:extLst>
          </p:cNvPr>
          <p:cNvPicPr>
            <a:picLocks noChangeAspect="1"/>
          </p:cNvPicPr>
          <p:nvPr/>
        </p:nvPicPr>
        <p:blipFill rotWithShape="1">
          <a:blip r:embed="rId2"/>
          <a:srcRect t="3607" r="8367" b="8743"/>
          <a:stretch/>
        </p:blipFill>
        <p:spPr>
          <a:xfrm>
            <a:off x="5338995" y="1065600"/>
            <a:ext cx="6690822" cy="3960000"/>
          </a:xfrm>
          <a:prstGeom prst="rect">
            <a:avLst/>
          </a:prstGeom>
        </p:spPr>
      </p:pic>
    </p:spTree>
    <p:extLst>
      <p:ext uri="{BB962C8B-B14F-4D97-AF65-F5344CB8AC3E}">
        <p14:creationId xmlns:p14="http://schemas.microsoft.com/office/powerpoint/2010/main" val="3538868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266AAB-1DEA-955B-BD84-50B245D6444A}"/>
              </a:ext>
            </a:extLst>
          </p:cNvPr>
          <p:cNvSpPr txBox="1"/>
          <p:nvPr/>
        </p:nvSpPr>
        <p:spPr>
          <a:xfrm>
            <a:off x="598058" y="1792718"/>
            <a:ext cx="5290103" cy="2270301"/>
          </a:xfrm>
          <a:prstGeom prst="rect">
            <a:avLst/>
          </a:prstGeom>
          <a:noFill/>
        </p:spPr>
        <p:txBody>
          <a:bodyPr wrap="square">
            <a:spAutoFit/>
          </a:bodyPr>
          <a:lstStyle/>
          <a:p>
            <a:pPr marL="463550">
              <a:lnSpc>
                <a:spcPct val="130000"/>
              </a:lnSpc>
              <a:spcBef>
                <a:spcPts val="600"/>
              </a:spcBef>
              <a:spcAft>
                <a:spcPts val="600"/>
              </a:spcAft>
            </a:pPr>
            <a:r>
              <a:rPr lang="en-US" sz="2400" b="1" dirty="0">
                <a:solidFill>
                  <a:srgbClr val="FF0000"/>
                </a:solidFill>
                <a:latin typeface="Myriad Pro" panose="020B0503030403020204"/>
                <a:cs typeface="Arial" panose="020B0604020202020204" pitchFamily="34" charset="0"/>
              </a:rPr>
              <a:t>a. Quan </a:t>
            </a:r>
            <a:r>
              <a:rPr lang="en-US" sz="2400" b="1" dirty="0" err="1">
                <a:solidFill>
                  <a:srgbClr val="FF0000"/>
                </a:solidFill>
                <a:latin typeface="Myriad Pro" panose="020B0503030403020204"/>
                <a:cs typeface="Arial" panose="020B0604020202020204" pitchFamily="34" charset="0"/>
              </a:rPr>
              <a:t>điểm</a:t>
            </a:r>
            <a:r>
              <a:rPr lang="en-US" sz="2400" b="1" dirty="0">
                <a:solidFill>
                  <a:srgbClr val="FF0000"/>
                </a:solidFill>
                <a:latin typeface="Myriad Pro" panose="020B0503030403020204"/>
                <a:cs typeface="Arial" panose="020B0604020202020204" pitchFamily="34" charset="0"/>
              </a:rPr>
              <a:t> </a:t>
            </a:r>
            <a:r>
              <a:rPr lang="en-US" sz="2400" b="1" dirty="0" err="1">
                <a:solidFill>
                  <a:srgbClr val="FF0000"/>
                </a:solidFill>
                <a:latin typeface="Myriad Pro" panose="020B0503030403020204"/>
                <a:cs typeface="Arial" panose="020B0604020202020204" pitchFamily="34" charset="0"/>
              </a:rPr>
              <a:t>dạy</a:t>
            </a:r>
            <a:r>
              <a:rPr lang="en-US" sz="2400" b="1" dirty="0">
                <a:solidFill>
                  <a:srgbClr val="FF0000"/>
                </a:solidFill>
                <a:latin typeface="Myriad Pro" panose="020B0503030403020204"/>
                <a:cs typeface="Arial" panose="020B0604020202020204" pitchFamily="34" charset="0"/>
              </a:rPr>
              <a:t> </a:t>
            </a:r>
            <a:r>
              <a:rPr lang="en-US" sz="2400" b="1" dirty="0" err="1">
                <a:solidFill>
                  <a:srgbClr val="FF0000"/>
                </a:solidFill>
                <a:latin typeface="Myriad Pro" panose="020B0503030403020204"/>
                <a:cs typeface="Arial" panose="020B0604020202020204" pitchFamily="34" charset="0"/>
              </a:rPr>
              <a:t>học</a:t>
            </a:r>
            <a:endParaRPr lang="en-US" sz="2400" b="1" dirty="0">
              <a:solidFill>
                <a:srgbClr val="FF0000"/>
              </a:solidFill>
              <a:latin typeface="Myriad Pro" panose="020B0503030403020204"/>
              <a:cs typeface="Arial" panose="020B0604020202020204" pitchFamily="34" charset="0"/>
            </a:endParaRPr>
          </a:p>
          <a:p>
            <a:pPr marL="688975" indent="-225425">
              <a:lnSpc>
                <a:spcPct val="130000"/>
              </a:lnSpc>
              <a:spcBef>
                <a:spcPts val="600"/>
              </a:spcBef>
              <a:spcAft>
                <a:spcPts val="600"/>
              </a:spcAft>
              <a:buFontTx/>
              <a:buChar char="-"/>
            </a:pPr>
            <a:r>
              <a:rPr lang="en-US" sz="2400" dirty="0">
                <a:solidFill>
                  <a:srgbClr val="002060"/>
                </a:solidFill>
                <a:latin typeface="Myriad Pro" panose="020B0503030403020204"/>
                <a:cs typeface="Arial" panose="020B0604020202020204" pitchFamily="34" charset="0"/>
              </a:rPr>
              <a:t>L</a:t>
            </a:r>
            <a:r>
              <a:rPr lang="vi-VN" sz="2400" dirty="0">
                <a:solidFill>
                  <a:srgbClr val="002060"/>
                </a:solidFill>
                <a:cs typeface="Arial" panose="020B0604020202020204" pitchFamily="34" charset="0"/>
              </a:rPr>
              <a:t>ấy người học làm trung tâm</a:t>
            </a:r>
            <a:endParaRPr lang="en-US" sz="2400" dirty="0">
              <a:solidFill>
                <a:srgbClr val="002060"/>
              </a:solidFill>
              <a:latin typeface="Myriad Pro" panose="020B0503030403020204"/>
              <a:cs typeface="Arial" panose="020B0604020202020204" pitchFamily="34" charset="0"/>
            </a:endParaRPr>
          </a:p>
          <a:p>
            <a:pPr marL="688975" indent="-225425">
              <a:lnSpc>
                <a:spcPct val="130000"/>
              </a:lnSpc>
              <a:spcBef>
                <a:spcPts val="600"/>
              </a:spcBef>
              <a:spcAft>
                <a:spcPts val="600"/>
              </a:spcAft>
              <a:buFontTx/>
              <a:buChar char="-"/>
            </a:pPr>
            <a:r>
              <a:rPr lang="en-GB" sz="2400" dirty="0" err="1">
                <a:solidFill>
                  <a:srgbClr val="002060"/>
                </a:solidFill>
                <a:latin typeface="Myriad Pro" panose="020B0503030403020204"/>
                <a:cs typeface="Arial" panose="020B0604020202020204" pitchFamily="34" charset="0"/>
              </a:rPr>
              <a:t>Phát</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triển</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phẩm</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chất</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và</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năng</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lực</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cho</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học</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sinh</a:t>
            </a:r>
            <a:endParaRPr lang="en-GB" sz="2400" dirty="0">
              <a:solidFill>
                <a:srgbClr val="002060"/>
              </a:solidFill>
              <a:latin typeface="Myriad Pro" panose="020B0503030403020204"/>
              <a:cs typeface="Arial" panose="020B0604020202020204" pitchFamily="34" charset="0"/>
            </a:endParaRPr>
          </a:p>
        </p:txBody>
      </p:sp>
      <p:sp>
        <p:nvSpPr>
          <p:cNvPr id="7" name="TextBox 6">
            <a:extLst>
              <a:ext uri="{FF2B5EF4-FFF2-40B4-BE49-F238E27FC236}">
                <a16:creationId xmlns:a16="http://schemas.microsoft.com/office/drawing/2014/main" id="{0BFAA6E1-F6EC-33CC-3396-CE84008F6DE8}"/>
              </a:ext>
            </a:extLst>
          </p:cNvPr>
          <p:cNvSpPr txBox="1"/>
          <p:nvPr/>
        </p:nvSpPr>
        <p:spPr>
          <a:xfrm>
            <a:off x="726313" y="865997"/>
            <a:ext cx="6353298" cy="461665"/>
          </a:xfrm>
          <a:prstGeom prst="rect">
            <a:avLst/>
          </a:prstGeom>
          <a:noFill/>
        </p:spPr>
        <p:txBody>
          <a:bodyPr wrap="square" rtlCol="0">
            <a:spAutoFit/>
          </a:bodyPr>
          <a:lstStyle/>
          <a:p>
            <a:r>
              <a:rPr lang="en-US" sz="2400" b="1" dirty="0">
                <a:solidFill>
                  <a:srgbClr val="3EB8EB"/>
                </a:solidFill>
                <a:latin typeface="Arial" panose="020B0604020202020204" pitchFamily="34" charset="0"/>
                <a:cs typeface="Arial" panose="020B0604020202020204" pitchFamily="34" charset="0"/>
              </a:rPr>
              <a:t>1. ĐỊNH HƯỚNG SỬ DỤNG PPDH</a:t>
            </a:r>
          </a:p>
        </p:txBody>
      </p:sp>
      <p:pic>
        <p:nvPicPr>
          <p:cNvPr id="3" name="Picture 2">
            <a:extLst>
              <a:ext uri="{FF2B5EF4-FFF2-40B4-BE49-F238E27FC236}">
                <a16:creationId xmlns:a16="http://schemas.microsoft.com/office/drawing/2014/main" id="{23F47E47-B998-3E90-B91B-BDA83C1E02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90" t="11549" b="15591"/>
          <a:stretch/>
        </p:blipFill>
        <p:spPr>
          <a:xfrm>
            <a:off x="5712498" y="1327662"/>
            <a:ext cx="6095502" cy="3771881"/>
          </a:xfrm>
          <a:prstGeom prst="rect">
            <a:avLst/>
          </a:prstGeom>
        </p:spPr>
      </p:pic>
    </p:spTree>
    <p:extLst>
      <p:ext uri="{BB962C8B-B14F-4D97-AF65-F5344CB8AC3E}">
        <p14:creationId xmlns:p14="http://schemas.microsoft.com/office/powerpoint/2010/main" val="2427486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5C1D50-F706-892D-8BBA-5C657D241027}"/>
              </a:ext>
            </a:extLst>
          </p:cNvPr>
          <p:cNvSpPr txBox="1"/>
          <p:nvPr/>
        </p:nvSpPr>
        <p:spPr>
          <a:xfrm>
            <a:off x="583658" y="1780689"/>
            <a:ext cx="5512342" cy="3058209"/>
          </a:xfrm>
          <a:prstGeom prst="rect">
            <a:avLst/>
          </a:prstGeom>
          <a:noFill/>
        </p:spPr>
        <p:txBody>
          <a:bodyPr wrap="square">
            <a:spAutoFit/>
          </a:bodyPr>
          <a:lstStyle/>
          <a:p>
            <a:pPr marL="463550">
              <a:lnSpc>
                <a:spcPct val="130000"/>
              </a:lnSpc>
              <a:spcBef>
                <a:spcPts val="600"/>
              </a:spcBef>
              <a:spcAft>
                <a:spcPts val="600"/>
              </a:spcAft>
            </a:pPr>
            <a:r>
              <a:rPr lang="en-US" sz="2400" b="1" dirty="0">
                <a:solidFill>
                  <a:srgbClr val="FF0000"/>
                </a:solidFill>
                <a:latin typeface="Myriad Pro" panose="020B0503030403020204"/>
                <a:cs typeface="Arial" panose="020B0604020202020204" pitchFamily="34" charset="0"/>
              </a:rPr>
              <a:t>b. </a:t>
            </a:r>
            <a:r>
              <a:rPr lang="en-US" sz="2400" b="1" dirty="0" err="1">
                <a:solidFill>
                  <a:srgbClr val="FF0000"/>
                </a:solidFill>
                <a:latin typeface="Myriad Pro" panose="020B0503030403020204"/>
                <a:cs typeface="Arial" panose="020B0604020202020204" pitchFamily="34" charset="0"/>
              </a:rPr>
              <a:t>Phương</a:t>
            </a:r>
            <a:r>
              <a:rPr lang="en-US" sz="2400" b="1" dirty="0">
                <a:solidFill>
                  <a:srgbClr val="FF0000"/>
                </a:solidFill>
                <a:latin typeface="Myriad Pro" panose="020B0503030403020204"/>
                <a:cs typeface="Arial" panose="020B0604020202020204" pitchFamily="34" charset="0"/>
              </a:rPr>
              <a:t> </a:t>
            </a:r>
            <a:r>
              <a:rPr lang="en-US" sz="2400" b="1" dirty="0" err="1">
                <a:solidFill>
                  <a:srgbClr val="FF0000"/>
                </a:solidFill>
                <a:latin typeface="Myriad Pro" panose="020B0503030403020204"/>
                <a:cs typeface="Arial" panose="020B0604020202020204" pitchFamily="34" charset="0"/>
              </a:rPr>
              <a:t>pháp</a:t>
            </a:r>
            <a:r>
              <a:rPr lang="en-US" sz="2400" b="1" dirty="0">
                <a:solidFill>
                  <a:srgbClr val="FF0000"/>
                </a:solidFill>
                <a:latin typeface="Myriad Pro" panose="020B0503030403020204"/>
                <a:cs typeface="Arial" panose="020B0604020202020204" pitchFamily="34" charset="0"/>
              </a:rPr>
              <a:t> </a:t>
            </a:r>
            <a:r>
              <a:rPr lang="en-US" sz="2400" b="1" dirty="0" err="1">
                <a:solidFill>
                  <a:srgbClr val="FF0000"/>
                </a:solidFill>
                <a:latin typeface="Myriad Pro" panose="020B0503030403020204"/>
                <a:cs typeface="Arial" panose="020B0604020202020204" pitchFamily="34" charset="0"/>
              </a:rPr>
              <a:t>dạy</a:t>
            </a:r>
            <a:r>
              <a:rPr lang="en-US" sz="2400" b="1" dirty="0">
                <a:solidFill>
                  <a:srgbClr val="FF0000"/>
                </a:solidFill>
                <a:latin typeface="Myriad Pro" panose="020B0503030403020204"/>
                <a:cs typeface="Arial" panose="020B0604020202020204" pitchFamily="34" charset="0"/>
              </a:rPr>
              <a:t> </a:t>
            </a:r>
            <a:r>
              <a:rPr lang="en-US" sz="2400" b="1" dirty="0" err="1">
                <a:solidFill>
                  <a:srgbClr val="FF0000"/>
                </a:solidFill>
                <a:latin typeface="Myriad Pro" panose="020B0503030403020204"/>
                <a:cs typeface="Arial" panose="020B0604020202020204" pitchFamily="34" charset="0"/>
              </a:rPr>
              <a:t>học</a:t>
            </a:r>
            <a:r>
              <a:rPr lang="en-US" sz="2400" b="1" dirty="0">
                <a:solidFill>
                  <a:srgbClr val="FF0000"/>
                </a:solidFill>
                <a:latin typeface="Myriad Pro" panose="020B0503030403020204"/>
                <a:cs typeface="Arial" panose="020B0604020202020204" pitchFamily="34" charset="0"/>
              </a:rPr>
              <a:t> </a:t>
            </a:r>
            <a:r>
              <a:rPr lang="en-US" sz="2400" b="1" dirty="0" err="1">
                <a:solidFill>
                  <a:srgbClr val="FF0000"/>
                </a:solidFill>
                <a:latin typeface="Myriad Pro" panose="020B0503030403020204"/>
                <a:cs typeface="Arial" panose="020B0604020202020204" pitchFamily="34" charset="0"/>
              </a:rPr>
              <a:t>chủ</a:t>
            </a:r>
            <a:r>
              <a:rPr lang="en-US" sz="2400" b="1" dirty="0">
                <a:solidFill>
                  <a:srgbClr val="FF0000"/>
                </a:solidFill>
                <a:latin typeface="Myriad Pro" panose="020B0503030403020204"/>
                <a:cs typeface="Arial" panose="020B0604020202020204" pitchFamily="34" charset="0"/>
              </a:rPr>
              <a:t> </a:t>
            </a:r>
            <a:r>
              <a:rPr lang="en-US" sz="2400" b="1" dirty="0" err="1">
                <a:solidFill>
                  <a:srgbClr val="FF0000"/>
                </a:solidFill>
                <a:latin typeface="Myriad Pro" panose="020B0503030403020204"/>
                <a:cs typeface="Arial" panose="020B0604020202020204" pitchFamily="34" charset="0"/>
              </a:rPr>
              <a:t>đạo</a:t>
            </a:r>
            <a:endParaRPr lang="en-US" sz="2400" b="1" dirty="0">
              <a:solidFill>
                <a:srgbClr val="FF0000"/>
              </a:solidFill>
              <a:latin typeface="Myriad Pro" panose="020B0503030403020204"/>
              <a:cs typeface="Arial" panose="020B0604020202020204" pitchFamily="34" charset="0"/>
            </a:endParaRPr>
          </a:p>
          <a:p>
            <a:pPr marL="688975" indent="-225425">
              <a:lnSpc>
                <a:spcPct val="130000"/>
              </a:lnSpc>
              <a:spcBef>
                <a:spcPts val="600"/>
              </a:spcBef>
              <a:spcAft>
                <a:spcPts val="600"/>
              </a:spcAft>
              <a:buFontTx/>
              <a:buChar char="-"/>
            </a:pPr>
            <a:r>
              <a:rPr lang="en-GB" sz="2400" dirty="0" err="1">
                <a:solidFill>
                  <a:srgbClr val="002060"/>
                </a:solidFill>
                <a:latin typeface="Myriad Pro" panose="020B0503030403020204"/>
                <a:cs typeface="Arial" panose="020B0604020202020204" pitchFamily="34" charset="0"/>
              </a:rPr>
              <a:t>Học</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trải</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nghiệm</a:t>
            </a:r>
            <a:endParaRPr lang="en-GB" sz="2400" dirty="0">
              <a:solidFill>
                <a:srgbClr val="002060"/>
              </a:solidFill>
              <a:latin typeface="Myriad Pro" panose="020B0503030403020204"/>
              <a:cs typeface="Arial" panose="020B0604020202020204" pitchFamily="34" charset="0"/>
            </a:endParaRPr>
          </a:p>
          <a:p>
            <a:pPr marL="688975" indent="-225425">
              <a:lnSpc>
                <a:spcPct val="130000"/>
              </a:lnSpc>
              <a:spcBef>
                <a:spcPts val="600"/>
              </a:spcBef>
              <a:spcAft>
                <a:spcPts val="600"/>
              </a:spcAft>
              <a:buFontTx/>
              <a:buChar char="-"/>
            </a:pPr>
            <a:r>
              <a:rPr lang="en-GB" sz="2400" dirty="0" err="1">
                <a:solidFill>
                  <a:srgbClr val="002060"/>
                </a:solidFill>
                <a:latin typeface="Myriad Pro" panose="020B0503030403020204"/>
                <a:cs typeface="Arial" panose="020B0604020202020204" pitchFamily="34" charset="0"/>
              </a:rPr>
              <a:t>Học</a:t>
            </a:r>
            <a:r>
              <a:rPr lang="en-GB" sz="2400" dirty="0">
                <a:solidFill>
                  <a:srgbClr val="002060"/>
                </a:solidFill>
                <a:latin typeface="Myriad Pro" panose="020B0503030403020204"/>
                <a:cs typeface="Arial" panose="020B0604020202020204" pitchFamily="34" charset="0"/>
              </a:rPr>
              <a:t> qua </a:t>
            </a:r>
            <a:r>
              <a:rPr lang="en-GB" sz="2400" dirty="0" err="1">
                <a:solidFill>
                  <a:srgbClr val="002060"/>
                </a:solidFill>
                <a:latin typeface="Myriad Pro" panose="020B0503030403020204"/>
                <a:cs typeface="Arial" panose="020B0604020202020204" pitchFamily="34" charset="0"/>
              </a:rPr>
              <a:t>thực</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hành</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tích</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cực</a:t>
            </a:r>
            <a:endParaRPr lang="en-GB" sz="2400" dirty="0">
              <a:solidFill>
                <a:srgbClr val="002060"/>
              </a:solidFill>
              <a:latin typeface="Myriad Pro" panose="020B0503030403020204"/>
              <a:cs typeface="Arial" panose="020B0604020202020204" pitchFamily="34" charset="0"/>
            </a:endParaRPr>
          </a:p>
          <a:p>
            <a:pPr marL="688975" indent="-225425">
              <a:lnSpc>
                <a:spcPct val="130000"/>
              </a:lnSpc>
              <a:spcBef>
                <a:spcPts val="600"/>
              </a:spcBef>
              <a:spcAft>
                <a:spcPts val="600"/>
              </a:spcAft>
              <a:buFontTx/>
              <a:buChar char="-"/>
            </a:pPr>
            <a:r>
              <a:rPr lang="en-GB" sz="2400" dirty="0" err="1">
                <a:solidFill>
                  <a:srgbClr val="002060"/>
                </a:solidFill>
                <a:latin typeface="Myriad Pro" panose="020B0503030403020204"/>
                <a:cs typeface="Arial" panose="020B0604020202020204" pitchFamily="34" charset="0"/>
              </a:rPr>
              <a:t>Dạy</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học</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giải</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quyết</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vấn</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đề</a:t>
            </a:r>
            <a:r>
              <a:rPr lang="vi-VN" sz="2400" dirty="0">
                <a:solidFill>
                  <a:srgbClr val="002060"/>
                </a:solidFill>
                <a:cs typeface="Arial" panose="020B0604020202020204" pitchFamily="34" charset="0"/>
              </a:rPr>
              <a:t> </a:t>
            </a:r>
            <a:endParaRPr lang="en-US" sz="2400" dirty="0">
              <a:solidFill>
                <a:srgbClr val="002060"/>
              </a:solidFill>
              <a:latin typeface="Myriad Pro" panose="020B0503030403020204"/>
              <a:cs typeface="Arial" panose="020B0604020202020204" pitchFamily="34" charset="0"/>
            </a:endParaRPr>
          </a:p>
          <a:p>
            <a:pPr marL="688975" indent="-225425">
              <a:lnSpc>
                <a:spcPct val="130000"/>
              </a:lnSpc>
              <a:spcBef>
                <a:spcPts val="600"/>
              </a:spcBef>
              <a:spcAft>
                <a:spcPts val="600"/>
              </a:spcAft>
              <a:buFontTx/>
              <a:buChar char="-"/>
            </a:pPr>
            <a:r>
              <a:rPr lang="en-GB" sz="2400" dirty="0" err="1">
                <a:solidFill>
                  <a:srgbClr val="002060"/>
                </a:solidFill>
                <a:latin typeface="Myriad Pro" panose="020B0503030403020204"/>
                <a:cs typeface="Arial" panose="020B0604020202020204" pitchFamily="34" charset="0"/>
              </a:rPr>
              <a:t>Dạy</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học</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dự</a:t>
            </a:r>
            <a:r>
              <a:rPr lang="en-GB" sz="2400" dirty="0">
                <a:solidFill>
                  <a:srgbClr val="002060"/>
                </a:solidFill>
                <a:latin typeface="Myriad Pro" panose="020B0503030403020204"/>
                <a:cs typeface="Arial" panose="020B0604020202020204" pitchFamily="34" charset="0"/>
              </a:rPr>
              <a:t> </a:t>
            </a:r>
            <a:r>
              <a:rPr lang="en-GB" sz="2400" dirty="0" err="1">
                <a:solidFill>
                  <a:srgbClr val="002060"/>
                </a:solidFill>
                <a:latin typeface="Myriad Pro" panose="020B0503030403020204"/>
                <a:cs typeface="Arial" panose="020B0604020202020204" pitchFamily="34" charset="0"/>
              </a:rPr>
              <a:t>án</a:t>
            </a:r>
            <a:endParaRPr lang="en-GB" sz="2400" dirty="0">
              <a:solidFill>
                <a:srgbClr val="002060"/>
              </a:solidFill>
              <a:latin typeface="Myriad Pro" panose="020B0503030403020204"/>
              <a:cs typeface="Arial" panose="020B0604020202020204" pitchFamily="34" charset="0"/>
            </a:endParaRPr>
          </a:p>
        </p:txBody>
      </p:sp>
      <p:sp>
        <p:nvSpPr>
          <p:cNvPr id="3" name="TextBox 2">
            <a:extLst>
              <a:ext uri="{FF2B5EF4-FFF2-40B4-BE49-F238E27FC236}">
                <a16:creationId xmlns:a16="http://schemas.microsoft.com/office/drawing/2014/main" id="{0D07AE79-30DA-A5FA-39F8-539CFE4CAA44}"/>
              </a:ext>
            </a:extLst>
          </p:cNvPr>
          <p:cNvSpPr txBox="1"/>
          <p:nvPr/>
        </p:nvSpPr>
        <p:spPr>
          <a:xfrm>
            <a:off x="726313" y="865997"/>
            <a:ext cx="6353298" cy="461665"/>
          </a:xfrm>
          <a:prstGeom prst="rect">
            <a:avLst/>
          </a:prstGeom>
          <a:noFill/>
        </p:spPr>
        <p:txBody>
          <a:bodyPr wrap="square" rtlCol="0">
            <a:spAutoFit/>
          </a:bodyPr>
          <a:lstStyle/>
          <a:p>
            <a:r>
              <a:rPr lang="en-US" sz="2400" b="1" dirty="0">
                <a:solidFill>
                  <a:srgbClr val="3EB8EB"/>
                </a:solidFill>
                <a:latin typeface="Arial" panose="020B0604020202020204" pitchFamily="34" charset="0"/>
                <a:cs typeface="Arial" panose="020B0604020202020204" pitchFamily="34" charset="0"/>
              </a:rPr>
              <a:t>1. ĐỊNH HƯỚNG SỬ DỤNG PPDH</a:t>
            </a:r>
          </a:p>
        </p:txBody>
      </p:sp>
      <p:pic>
        <p:nvPicPr>
          <p:cNvPr id="7" name="Picture 6">
            <a:extLst>
              <a:ext uri="{FF2B5EF4-FFF2-40B4-BE49-F238E27FC236}">
                <a16:creationId xmlns:a16="http://schemas.microsoft.com/office/drawing/2014/main" id="{1849BF23-767C-BF22-8F53-360FEDE25919}"/>
              </a:ext>
            </a:extLst>
          </p:cNvPr>
          <p:cNvPicPr>
            <a:picLocks noChangeAspect="1"/>
          </p:cNvPicPr>
          <p:nvPr/>
        </p:nvPicPr>
        <p:blipFill rotWithShape="1">
          <a:blip r:embed="rId2">
            <a:extLst>
              <a:ext uri="{28A0092B-C50C-407E-A947-70E740481C1C}">
                <a14:useLocalDpi xmlns:a14="http://schemas.microsoft.com/office/drawing/2010/main" val="0"/>
              </a:ext>
            </a:extLst>
          </a:blip>
          <a:srcRect l="9897"/>
          <a:stretch/>
        </p:blipFill>
        <p:spPr>
          <a:xfrm>
            <a:off x="6389256" y="1327662"/>
            <a:ext cx="5512343" cy="3806834"/>
          </a:xfrm>
          <a:prstGeom prst="rect">
            <a:avLst/>
          </a:prstGeom>
        </p:spPr>
      </p:pic>
    </p:spTree>
    <p:extLst>
      <p:ext uri="{BB962C8B-B14F-4D97-AF65-F5344CB8AC3E}">
        <p14:creationId xmlns:p14="http://schemas.microsoft.com/office/powerpoint/2010/main" val="928562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B0EA88-E166-B02A-EB2B-7635A18AE627}"/>
              </a:ext>
            </a:extLst>
          </p:cNvPr>
          <p:cNvPicPr>
            <a:picLocks noChangeAspect="1"/>
          </p:cNvPicPr>
          <p:nvPr/>
        </p:nvPicPr>
        <p:blipFill>
          <a:blip r:embed="rId3"/>
          <a:stretch>
            <a:fillRect/>
          </a:stretch>
        </p:blipFill>
        <p:spPr>
          <a:xfrm>
            <a:off x="3603546" y="0"/>
            <a:ext cx="6517145" cy="6858000"/>
          </a:xfrm>
          <a:prstGeom prst="rect">
            <a:avLst/>
          </a:prstGeom>
        </p:spPr>
      </p:pic>
      <p:sp>
        <p:nvSpPr>
          <p:cNvPr id="9" name="TextBox 8">
            <a:extLst>
              <a:ext uri="{FF2B5EF4-FFF2-40B4-BE49-F238E27FC236}">
                <a16:creationId xmlns:a16="http://schemas.microsoft.com/office/drawing/2014/main" id="{7B546524-8CC1-7D52-B2E5-5A60C297CBDF}"/>
              </a:ext>
            </a:extLst>
          </p:cNvPr>
          <p:cNvSpPr txBox="1"/>
          <p:nvPr/>
        </p:nvSpPr>
        <p:spPr>
          <a:xfrm>
            <a:off x="117652" y="1959231"/>
            <a:ext cx="3190101" cy="1200329"/>
          </a:xfrm>
          <a:prstGeom prst="rect">
            <a:avLst/>
          </a:prstGeom>
          <a:no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Gợi ý hình thức tổ chức </a:t>
            </a:r>
          </a:p>
          <a:p>
            <a:pPr algn="ctr"/>
            <a:r>
              <a:rPr lang="vi-VN" sz="2400" dirty="0">
                <a:latin typeface="Times New Roman" panose="02020603050405020304" pitchFamily="18" charset="0"/>
                <a:cs typeface="Times New Roman" panose="02020603050405020304" pitchFamily="18" charset="0"/>
              </a:rPr>
              <a:t>các hoạt động học ở </a:t>
            </a:r>
          </a:p>
          <a:p>
            <a:pPr algn="ctr"/>
            <a:r>
              <a:rPr lang="vi-VN" sz="2400" dirty="0">
                <a:latin typeface="Times New Roman" panose="02020603050405020304" pitchFamily="18" charset="0"/>
                <a:cs typeface="Times New Roman" panose="02020603050405020304" pitchFamily="18" charset="0"/>
              </a:rPr>
              <a:t>mỗi bài học</a:t>
            </a:r>
          </a:p>
        </p:txBody>
      </p:sp>
    </p:spTree>
    <p:extLst>
      <p:ext uri="{BB962C8B-B14F-4D97-AF65-F5344CB8AC3E}">
        <p14:creationId xmlns:p14="http://schemas.microsoft.com/office/powerpoint/2010/main" val="3083028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EB8DA4-6DFF-5DC1-0038-402905AF8D6D}"/>
              </a:ext>
            </a:extLst>
          </p:cNvPr>
          <p:cNvSpPr txBox="1"/>
          <p:nvPr/>
        </p:nvSpPr>
        <p:spPr>
          <a:xfrm>
            <a:off x="726313" y="865997"/>
            <a:ext cx="6353298" cy="461665"/>
          </a:xfrm>
          <a:prstGeom prst="rect">
            <a:avLst/>
          </a:prstGeom>
          <a:noFill/>
        </p:spPr>
        <p:txBody>
          <a:bodyPr wrap="square" rtlCol="0">
            <a:spAutoFit/>
          </a:bodyPr>
          <a:lstStyle/>
          <a:p>
            <a:r>
              <a:rPr lang="en-US" sz="2400" b="1" dirty="0">
                <a:solidFill>
                  <a:srgbClr val="3EB8EB"/>
                </a:solidFill>
                <a:latin typeface="Arial" panose="020B0604020202020204" pitchFamily="34" charset="0"/>
                <a:cs typeface="Arial" panose="020B0604020202020204" pitchFamily="34" charset="0"/>
              </a:rPr>
              <a:t>GỢI Ý TỔ CHỨC DỰ ÁN HỌC TẬP</a:t>
            </a:r>
          </a:p>
        </p:txBody>
      </p:sp>
      <p:pic>
        <p:nvPicPr>
          <p:cNvPr id="7" name="Picture 6">
            <a:extLst>
              <a:ext uri="{FF2B5EF4-FFF2-40B4-BE49-F238E27FC236}">
                <a16:creationId xmlns:a16="http://schemas.microsoft.com/office/drawing/2014/main" id="{49A80CC8-43F1-460F-DF31-BDE6D78C2466}"/>
              </a:ext>
            </a:extLst>
          </p:cNvPr>
          <p:cNvPicPr>
            <a:picLocks noChangeAspect="1"/>
          </p:cNvPicPr>
          <p:nvPr/>
        </p:nvPicPr>
        <p:blipFill rotWithShape="1">
          <a:blip r:embed="rId2"/>
          <a:srcRect l="3778" r="5001"/>
          <a:stretch/>
        </p:blipFill>
        <p:spPr>
          <a:xfrm>
            <a:off x="6494401" y="-100920"/>
            <a:ext cx="4478399" cy="6847709"/>
          </a:xfrm>
          <a:prstGeom prst="rect">
            <a:avLst/>
          </a:prstGeom>
        </p:spPr>
      </p:pic>
      <p:pic>
        <p:nvPicPr>
          <p:cNvPr id="5" name="Picture 4">
            <a:extLst>
              <a:ext uri="{FF2B5EF4-FFF2-40B4-BE49-F238E27FC236}">
                <a16:creationId xmlns:a16="http://schemas.microsoft.com/office/drawing/2014/main" id="{62F55B18-0433-99E1-BE3E-4420B22E57BD}"/>
              </a:ext>
            </a:extLst>
          </p:cNvPr>
          <p:cNvPicPr>
            <a:picLocks noChangeAspect="1"/>
          </p:cNvPicPr>
          <p:nvPr/>
        </p:nvPicPr>
        <p:blipFill>
          <a:blip r:embed="rId3"/>
          <a:stretch>
            <a:fillRect/>
          </a:stretch>
        </p:blipFill>
        <p:spPr>
          <a:xfrm>
            <a:off x="0" y="1624422"/>
            <a:ext cx="6494401" cy="4022616"/>
          </a:xfrm>
          <a:prstGeom prst="rect">
            <a:avLst/>
          </a:prstGeom>
        </p:spPr>
      </p:pic>
    </p:spTree>
    <p:extLst>
      <p:ext uri="{BB962C8B-B14F-4D97-AF65-F5344CB8AC3E}">
        <p14:creationId xmlns:p14="http://schemas.microsoft.com/office/powerpoint/2010/main" val="3658380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100ADA-3807-19A8-7A28-CD2499B0A866}"/>
              </a:ext>
            </a:extLst>
          </p:cNvPr>
          <p:cNvPicPr>
            <a:picLocks noChangeAspect="1"/>
          </p:cNvPicPr>
          <p:nvPr/>
        </p:nvPicPr>
        <p:blipFill>
          <a:blip r:embed="rId3"/>
          <a:stretch>
            <a:fillRect/>
          </a:stretch>
        </p:blipFill>
        <p:spPr>
          <a:xfrm>
            <a:off x="4390231" y="5008838"/>
            <a:ext cx="3665538" cy="967824"/>
          </a:xfrm>
          <a:prstGeom prst="rect">
            <a:avLst/>
          </a:prstGeom>
        </p:spPr>
      </p:pic>
      <p:sp>
        <p:nvSpPr>
          <p:cNvPr id="6" name="Cloud 5">
            <a:extLst>
              <a:ext uri="{FF2B5EF4-FFF2-40B4-BE49-F238E27FC236}">
                <a16:creationId xmlns:a16="http://schemas.microsoft.com/office/drawing/2014/main" id="{E1FFB0C2-7350-3BFF-376A-91A5CE7DA98F}"/>
              </a:ext>
            </a:extLst>
          </p:cNvPr>
          <p:cNvSpPr/>
          <p:nvPr/>
        </p:nvSpPr>
        <p:spPr>
          <a:xfrm>
            <a:off x="2806700" y="139700"/>
            <a:ext cx="7023100" cy="1778000"/>
          </a:xfrm>
          <a:prstGeom prst="cloud">
            <a:avLst/>
          </a:prstGeom>
          <a:solidFill>
            <a:srgbClr val="F1E5F3"/>
          </a:solidFill>
          <a:ln>
            <a:solidFill>
              <a:srgbClr val="B35D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C00000"/>
                </a:solidFill>
                <a:latin typeface="Times New Roman" panose="02020603050405020304" pitchFamily="18" charset="0"/>
                <a:cs typeface="Times New Roman" panose="02020603050405020304" pitchFamily="18" charset="0"/>
              </a:rPr>
              <a:t>Thực</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hành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làm</a:t>
            </a:r>
            <a:r>
              <a:rPr lang="en-US" sz="3200" b="1" dirty="0">
                <a:solidFill>
                  <a:srgbClr val="C00000"/>
                </a:solidFill>
                <a:latin typeface="Times New Roman" panose="02020603050405020304" pitchFamily="18" charset="0"/>
                <a:cs typeface="Times New Roman" panose="02020603050405020304" pitchFamily="18" charset="0"/>
              </a:rPr>
              <a:t> </a:t>
            </a:r>
          </a:p>
          <a:p>
            <a:pPr algn="ctr"/>
            <a:r>
              <a:rPr lang="en-US" sz="3200" b="1" dirty="0" err="1">
                <a:solidFill>
                  <a:srgbClr val="C00000"/>
                </a:solidFill>
                <a:latin typeface="Times New Roman" panose="02020603050405020304" pitchFamily="18" charset="0"/>
                <a:cs typeface="Times New Roman" panose="02020603050405020304" pitchFamily="18" charset="0"/>
              </a:rPr>
              <a:t>mô</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hình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nhà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đồ</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chơi</a:t>
            </a:r>
            <a:r>
              <a:rPr lang="en-US" sz="3200" b="1" dirty="0">
                <a:solidFill>
                  <a:srgbClr val="C00000"/>
                </a:solidFill>
                <a:latin typeface="Times New Roman" panose="02020603050405020304" pitchFamily="18" charset="0"/>
                <a:cs typeface="Times New Roman" panose="02020603050405020304" pitchFamily="18" charset="0"/>
              </a:rPr>
              <a:t>  </a:t>
            </a:r>
            <a:endParaRPr lang="vi-VN" sz="3200" b="1" dirty="0">
              <a:solidFill>
                <a:srgbClr val="C0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75FDE465-BE4A-5497-B657-4DAD50259057}"/>
              </a:ext>
            </a:extLst>
          </p:cNvPr>
          <p:cNvPicPr>
            <a:picLocks noChangeAspect="1"/>
          </p:cNvPicPr>
          <p:nvPr/>
        </p:nvPicPr>
        <p:blipFill>
          <a:blip r:embed="rId4"/>
          <a:stretch>
            <a:fillRect/>
          </a:stretch>
        </p:blipFill>
        <p:spPr>
          <a:xfrm>
            <a:off x="1954171" y="2663094"/>
            <a:ext cx="8283658" cy="2217612"/>
          </a:xfrm>
          <a:prstGeom prst="rect">
            <a:avLst/>
          </a:prstGeom>
        </p:spPr>
      </p:pic>
      <p:sp>
        <p:nvSpPr>
          <p:cNvPr id="9" name="TextBox 8">
            <a:extLst>
              <a:ext uri="{FF2B5EF4-FFF2-40B4-BE49-F238E27FC236}">
                <a16:creationId xmlns:a16="http://schemas.microsoft.com/office/drawing/2014/main" id="{2B7AD0EA-1C40-65F0-F392-80514E3591B0}"/>
              </a:ext>
            </a:extLst>
          </p:cNvPr>
          <p:cNvSpPr txBox="1"/>
          <p:nvPr/>
        </p:nvSpPr>
        <p:spPr>
          <a:xfrm>
            <a:off x="2806700" y="2062997"/>
            <a:ext cx="4241800" cy="461665"/>
          </a:xfrm>
          <a:prstGeom prst="rect">
            <a:avLst/>
          </a:prstGeom>
          <a:noFill/>
        </p:spPr>
        <p:txBody>
          <a:bodyPr wrap="square" rtlCol="0">
            <a:spAutoFit/>
          </a:bodyPr>
          <a:lstStyle/>
          <a:p>
            <a:r>
              <a:rPr lang="en-US" sz="2400" b="1" dirty="0" err="1">
                <a:solidFill>
                  <a:schemeClr val="accent5">
                    <a:lumMod val="50000"/>
                  </a:schemeClr>
                </a:solidFill>
                <a:latin typeface="Times New Roman" panose="02020603050405020304" pitchFamily="18" charset="0"/>
                <a:cs typeface="Times New Roman" panose="02020603050405020304" pitchFamily="18" charset="0"/>
              </a:rPr>
              <a:t>Yêu</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cầu</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sản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phẩm</a:t>
            </a:r>
            <a:r>
              <a:rPr lang="en-US" sz="2400" b="1" dirty="0">
                <a:solidFill>
                  <a:schemeClr val="accent5">
                    <a:lumMod val="50000"/>
                  </a:schemeClr>
                </a:solidFill>
                <a:latin typeface="Times New Roman" panose="02020603050405020304" pitchFamily="18" charset="0"/>
                <a:cs typeface="Times New Roman" panose="02020603050405020304" pitchFamily="18" charset="0"/>
              </a:rPr>
              <a:t>:</a:t>
            </a:r>
            <a:endParaRPr lang="vi-VN" sz="24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1139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168FB5-CEFA-0EC3-5C7D-EAEC2D96CCF6}"/>
              </a:ext>
            </a:extLst>
          </p:cNvPr>
          <p:cNvSpPr txBox="1"/>
          <p:nvPr/>
        </p:nvSpPr>
        <p:spPr>
          <a:xfrm>
            <a:off x="327923" y="195492"/>
            <a:ext cx="2680138" cy="599090"/>
          </a:xfrm>
          <a:prstGeom prst="rect">
            <a:avLst/>
          </a:prstGeom>
          <a:solidFill>
            <a:schemeClr val="bg1"/>
          </a:solidFill>
        </p:spPr>
        <p:txBody>
          <a:bodyPr wrap="square" rtlCol="0">
            <a:spAutoFit/>
          </a:bodyPr>
          <a:lstStyle/>
          <a:p>
            <a:endParaRPr lang="vi-VN" dirty="0"/>
          </a:p>
        </p:txBody>
      </p:sp>
      <p:sp>
        <p:nvSpPr>
          <p:cNvPr id="5" name="TextBox 4">
            <a:extLst>
              <a:ext uri="{FF2B5EF4-FFF2-40B4-BE49-F238E27FC236}">
                <a16:creationId xmlns:a16="http://schemas.microsoft.com/office/drawing/2014/main" id="{7EB18EB9-79DE-362A-E776-7E05A5017AAE}"/>
              </a:ext>
            </a:extLst>
          </p:cNvPr>
          <p:cNvSpPr txBox="1"/>
          <p:nvPr/>
        </p:nvSpPr>
        <p:spPr>
          <a:xfrm>
            <a:off x="715753" y="870251"/>
            <a:ext cx="10461997" cy="646331"/>
          </a:xfrm>
          <a:prstGeom prst="rect">
            <a:avLst/>
          </a:prstGeom>
          <a:noFill/>
        </p:spPr>
        <p:txBody>
          <a:bodyPr wrap="square" rtlCol="0">
            <a:spAutoFit/>
          </a:bodyPr>
          <a:lstStyle/>
          <a:p>
            <a:pPr algn="ctr"/>
            <a:r>
              <a:rPr lang="en-US" sz="3600" b="1" dirty="0">
                <a:solidFill>
                  <a:schemeClr val="accent1">
                    <a:lumMod val="50000"/>
                  </a:schemeClr>
                </a:solidFill>
                <a:latin typeface="Times New Roman" panose="02020603050405020304" pitchFamily="18" charset="0"/>
                <a:cs typeface="Times New Roman" panose="02020603050405020304" pitchFamily="18" charset="0"/>
              </a:rPr>
              <a:t>NỘI DUNG BÁO CÁO:</a:t>
            </a:r>
          </a:p>
        </p:txBody>
      </p:sp>
      <p:sp>
        <p:nvSpPr>
          <p:cNvPr id="6" name="TextBox 5">
            <a:extLst>
              <a:ext uri="{FF2B5EF4-FFF2-40B4-BE49-F238E27FC236}">
                <a16:creationId xmlns:a16="http://schemas.microsoft.com/office/drawing/2014/main" id="{7BEF312E-139D-5595-62A1-3C32CDC8961F}"/>
              </a:ext>
            </a:extLst>
          </p:cNvPr>
          <p:cNvSpPr txBox="1"/>
          <p:nvPr/>
        </p:nvSpPr>
        <p:spPr>
          <a:xfrm>
            <a:off x="3620813" y="1694265"/>
            <a:ext cx="6153808" cy="3970318"/>
          </a:xfrm>
          <a:prstGeom prst="rect">
            <a:avLst/>
          </a:prstGeom>
          <a:no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1: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chung</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Phương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3: </a:t>
            </a:r>
            <a:r>
              <a:rPr lang="en-US" sz="3600" dirty="0" err="1">
                <a:latin typeface="Times New Roman" panose="02020603050405020304" pitchFamily="18" charset="0"/>
                <a:cs typeface="Times New Roman" panose="02020603050405020304" pitchFamily="18" charset="0"/>
              </a:rPr>
              <a:t>Kiểm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4: </a:t>
            </a:r>
            <a:r>
              <a:rPr lang="en-US" sz="3600" dirty="0" err="1">
                <a:latin typeface="Times New Roman" panose="02020603050405020304" pitchFamily="18" charset="0"/>
                <a:cs typeface="Times New Roman" panose="02020603050405020304" pitchFamily="18" charset="0"/>
              </a:rPr>
              <a:t>Kế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dạy</a:t>
            </a: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7231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00BF1DBE-4880-FDE5-F3FD-4C93F906D517}"/>
              </a:ext>
            </a:extLst>
          </p:cNvPr>
          <p:cNvSpPr/>
          <p:nvPr/>
        </p:nvSpPr>
        <p:spPr>
          <a:xfrm>
            <a:off x="1847850" y="1073150"/>
            <a:ext cx="9556750" cy="3448050"/>
          </a:xfrm>
          <a:prstGeom prst="cloud">
            <a:avLst/>
          </a:prstGeom>
          <a:solidFill>
            <a:srgbClr val="F1E5F3"/>
          </a:solidFill>
          <a:ln>
            <a:solidFill>
              <a:srgbClr val="B35D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C00000"/>
                </a:solidFill>
                <a:latin typeface="Times New Roman" panose="02020603050405020304" pitchFamily="18" charset="0"/>
                <a:cs typeface="Times New Roman" panose="02020603050405020304" pitchFamily="18" charset="0"/>
              </a:rPr>
              <a:t>Trưng</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bày</a:t>
            </a:r>
            <a:r>
              <a:rPr lang="en-US" sz="4800" b="1" dirty="0" smtClean="0">
                <a:solidFill>
                  <a:srgbClr val="C00000"/>
                </a:solidFill>
                <a:latin typeface="Times New Roman" panose="02020603050405020304" pitchFamily="18" charset="0"/>
                <a:cs typeface="Times New Roman" panose="02020603050405020304" pitchFamily="18" charset="0"/>
              </a:rPr>
              <a:t> </a:t>
            </a:r>
          </a:p>
          <a:p>
            <a:pPr algn="ctr"/>
            <a:r>
              <a:rPr lang="en-US" sz="4800" b="1" dirty="0" err="1" smtClean="0">
                <a:solidFill>
                  <a:srgbClr val="C00000"/>
                </a:solidFill>
                <a:latin typeface="Times New Roman" panose="02020603050405020304" pitchFamily="18" charset="0"/>
                <a:cs typeface="Times New Roman" panose="02020603050405020304" pitchFamily="18" charset="0"/>
              </a:rPr>
              <a:t>mô</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hình</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nhà</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đồ</a:t>
            </a:r>
            <a:r>
              <a:rPr lang="en-US" sz="4800" b="1" dirty="0" smtClean="0">
                <a:solidFill>
                  <a:srgbClr val="C00000"/>
                </a:solidFill>
                <a:latin typeface="Times New Roman" panose="02020603050405020304" pitchFamily="18" charset="0"/>
                <a:cs typeface="Times New Roman" panose="02020603050405020304" pitchFamily="18" charset="0"/>
              </a:rPr>
              <a:t> </a:t>
            </a:r>
            <a:r>
              <a:rPr lang="en-US" sz="4800" b="1" dirty="0" err="1" smtClean="0">
                <a:solidFill>
                  <a:srgbClr val="C00000"/>
                </a:solidFill>
                <a:latin typeface="Times New Roman" panose="02020603050405020304" pitchFamily="18" charset="0"/>
                <a:cs typeface="Times New Roman" panose="02020603050405020304" pitchFamily="18" charset="0"/>
              </a:rPr>
              <a:t>chơi</a:t>
            </a:r>
            <a:endParaRPr lang="vi-VN" sz="4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7599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2FAA8B-D526-7E45-B685-4A1F43783B8A}"/>
              </a:ext>
            </a:extLst>
          </p:cNvPr>
          <p:cNvPicPr>
            <a:picLocks noChangeAspect="1"/>
          </p:cNvPicPr>
          <p:nvPr/>
        </p:nvPicPr>
        <p:blipFill>
          <a:blip r:embed="rId2"/>
          <a:stretch>
            <a:fillRect/>
          </a:stretch>
        </p:blipFill>
        <p:spPr>
          <a:xfrm>
            <a:off x="2399979" y="2007747"/>
            <a:ext cx="7392041" cy="2842506"/>
          </a:xfrm>
          <a:prstGeom prst="rect">
            <a:avLst/>
          </a:prstGeom>
        </p:spPr>
      </p:pic>
      <p:sp>
        <p:nvSpPr>
          <p:cNvPr id="6" name="TextBox 5">
            <a:extLst>
              <a:ext uri="{FF2B5EF4-FFF2-40B4-BE49-F238E27FC236}">
                <a16:creationId xmlns:a16="http://schemas.microsoft.com/office/drawing/2014/main" id="{6662DF51-7199-C28D-EC66-67E9454A8907}"/>
              </a:ext>
            </a:extLst>
          </p:cNvPr>
          <p:cNvSpPr txBox="1"/>
          <p:nvPr/>
        </p:nvSpPr>
        <p:spPr>
          <a:xfrm>
            <a:off x="3714750" y="1364497"/>
            <a:ext cx="5353050" cy="461665"/>
          </a:xfrm>
          <a:prstGeom prst="rect">
            <a:avLst/>
          </a:prstGeom>
          <a:noFill/>
        </p:spPr>
        <p:txBody>
          <a:bodyPr wrap="square" rtlCol="0">
            <a:spAutoFit/>
          </a:bodyPr>
          <a:lstStyle/>
          <a:p>
            <a:r>
              <a:rPr lang="en-US" sz="2400" b="1" dirty="0" err="1">
                <a:solidFill>
                  <a:schemeClr val="accent5">
                    <a:lumMod val="50000"/>
                  </a:schemeClr>
                </a:solidFill>
                <a:latin typeface="Times New Roman" panose="02020603050405020304" pitchFamily="18" charset="0"/>
                <a:cs typeface="Times New Roman" panose="02020603050405020304" pitchFamily="18" charset="0"/>
              </a:rPr>
              <a:t>Trưng</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bày</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và</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đánh</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giá</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sản</a:t>
            </a:r>
            <a:r>
              <a:rPr 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sz="2400" b="1" dirty="0" err="1">
                <a:solidFill>
                  <a:schemeClr val="accent5">
                    <a:lumMod val="50000"/>
                  </a:schemeClr>
                </a:solidFill>
                <a:latin typeface="Times New Roman" panose="02020603050405020304" pitchFamily="18" charset="0"/>
                <a:cs typeface="Times New Roman" panose="02020603050405020304" pitchFamily="18" charset="0"/>
              </a:rPr>
              <a:t>phẩm</a:t>
            </a:r>
            <a:r>
              <a:rPr lang="en-US" sz="2400" b="1" dirty="0">
                <a:solidFill>
                  <a:schemeClr val="accent5">
                    <a:lumMod val="50000"/>
                  </a:schemeClr>
                </a:solidFill>
                <a:latin typeface="Times New Roman" panose="02020603050405020304" pitchFamily="18" charset="0"/>
                <a:cs typeface="Times New Roman" panose="02020603050405020304" pitchFamily="18" charset="0"/>
              </a:rPr>
              <a:t>:</a:t>
            </a:r>
            <a:endParaRPr lang="vi-VN"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5541DAF-52CD-A820-A431-C9A85975F812}"/>
              </a:ext>
            </a:extLst>
          </p:cNvPr>
          <p:cNvSpPr txBox="1"/>
          <p:nvPr/>
        </p:nvSpPr>
        <p:spPr>
          <a:xfrm>
            <a:off x="7727950" y="2717800"/>
            <a:ext cx="209550" cy="369332"/>
          </a:xfrm>
          <a:prstGeom prst="rect">
            <a:avLst/>
          </a:prstGeom>
          <a:solidFill>
            <a:schemeClr val="bg1"/>
          </a:solidFill>
        </p:spPr>
        <p:txBody>
          <a:bodyPr wrap="square" rtlCol="0">
            <a:spAutoFit/>
          </a:bodyPr>
          <a:lstStyle/>
          <a:p>
            <a:endParaRPr lang="vi-VN" dirty="0"/>
          </a:p>
        </p:txBody>
      </p:sp>
      <p:sp>
        <p:nvSpPr>
          <p:cNvPr id="8" name="TextBox 7">
            <a:extLst>
              <a:ext uri="{FF2B5EF4-FFF2-40B4-BE49-F238E27FC236}">
                <a16:creationId xmlns:a16="http://schemas.microsoft.com/office/drawing/2014/main" id="{54121D05-D01D-6C6A-25D6-68EAA41893DC}"/>
              </a:ext>
            </a:extLst>
          </p:cNvPr>
          <p:cNvSpPr txBox="1"/>
          <p:nvPr/>
        </p:nvSpPr>
        <p:spPr>
          <a:xfrm>
            <a:off x="7727950" y="3283466"/>
            <a:ext cx="146050" cy="268478"/>
          </a:xfrm>
          <a:prstGeom prst="rect">
            <a:avLst/>
          </a:prstGeom>
          <a:solidFill>
            <a:schemeClr val="bg1"/>
          </a:solidFill>
        </p:spPr>
        <p:txBody>
          <a:bodyPr wrap="square" rtlCol="0">
            <a:spAutoFit/>
          </a:bodyPr>
          <a:lstStyle/>
          <a:p>
            <a:endParaRPr lang="vi-VN" dirty="0"/>
          </a:p>
        </p:txBody>
      </p:sp>
      <p:sp>
        <p:nvSpPr>
          <p:cNvPr id="9" name="TextBox 8">
            <a:extLst>
              <a:ext uri="{FF2B5EF4-FFF2-40B4-BE49-F238E27FC236}">
                <a16:creationId xmlns:a16="http://schemas.microsoft.com/office/drawing/2014/main" id="{A0FD6073-DC5D-D101-4786-1422E631E6E5}"/>
              </a:ext>
            </a:extLst>
          </p:cNvPr>
          <p:cNvSpPr txBox="1"/>
          <p:nvPr/>
        </p:nvSpPr>
        <p:spPr>
          <a:xfrm>
            <a:off x="7727950" y="3676019"/>
            <a:ext cx="146050" cy="268478"/>
          </a:xfrm>
          <a:prstGeom prst="rect">
            <a:avLst/>
          </a:prstGeom>
          <a:solidFill>
            <a:schemeClr val="bg1"/>
          </a:solidFill>
        </p:spPr>
        <p:txBody>
          <a:bodyPr wrap="square" rtlCol="0">
            <a:spAutoFit/>
          </a:bodyPr>
          <a:lstStyle/>
          <a:p>
            <a:endParaRPr lang="vi-VN" dirty="0"/>
          </a:p>
        </p:txBody>
      </p:sp>
      <p:sp>
        <p:nvSpPr>
          <p:cNvPr id="10" name="TextBox 9">
            <a:extLst>
              <a:ext uri="{FF2B5EF4-FFF2-40B4-BE49-F238E27FC236}">
                <a16:creationId xmlns:a16="http://schemas.microsoft.com/office/drawing/2014/main" id="{835D8785-0BA3-6754-A24E-49A9114402CD}"/>
              </a:ext>
            </a:extLst>
          </p:cNvPr>
          <p:cNvSpPr txBox="1"/>
          <p:nvPr/>
        </p:nvSpPr>
        <p:spPr>
          <a:xfrm>
            <a:off x="7727950" y="4068572"/>
            <a:ext cx="146050" cy="268478"/>
          </a:xfrm>
          <a:prstGeom prst="rect">
            <a:avLst/>
          </a:prstGeom>
          <a:solidFill>
            <a:schemeClr val="bg1"/>
          </a:solidFill>
        </p:spPr>
        <p:txBody>
          <a:bodyPr wrap="square" rtlCol="0">
            <a:spAutoFit/>
          </a:bodyPr>
          <a:lstStyle/>
          <a:p>
            <a:endParaRPr lang="vi-VN" dirty="0"/>
          </a:p>
        </p:txBody>
      </p:sp>
      <p:sp>
        <p:nvSpPr>
          <p:cNvPr id="11" name="TextBox 10">
            <a:extLst>
              <a:ext uri="{FF2B5EF4-FFF2-40B4-BE49-F238E27FC236}">
                <a16:creationId xmlns:a16="http://schemas.microsoft.com/office/drawing/2014/main" id="{A3E8A557-3860-2BD9-63F2-F863EA4E3D98}"/>
              </a:ext>
            </a:extLst>
          </p:cNvPr>
          <p:cNvSpPr txBox="1"/>
          <p:nvPr/>
        </p:nvSpPr>
        <p:spPr>
          <a:xfrm>
            <a:off x="7759700" y="4545703"/>
            <a:ext cx="146050" cy="268478"/>
          </a:xfrm>
          <a:prstGeom prst="rect">
            <a:avLst/>
          </a:prstGeom>
          <a:solidFill>
            <a:schemeClr val="bg1"/>
          </a:solidFill>
        </p:spPr>
        <p:txBody>
          <a:bodyPr wrap="square" rtlCol="0">
            <a:spAutoFit/>
          </a:bodyPr>
          <a:lstStyle/>
          <a:p>
            <a:endParaRPr lang="vi-VN" dirty="0"/>
          </a:p>
        </p:txBody>
      </p:sp>
      <p:sp>
        <p:nvSpPr>
          <p:cNvPr id="12" name="TextBox 11">
            <a:extLst>
              <a:ext uri="{FF2B5EF4-FFF2-40B4-BE49-F238E27FC236}">
                <a16:creationId xmlns:a16="http://schemas.microsoft.com/office/drawing/2014/main" id="{18AC0874-1C82-7404-DB7B-370BF2588DCE}"/>
              </a:ext>
            </a:extLst>
          </p:cNvPr>
          <p:cNvSpPr txBox="1"/>
          <p:nvPr/>
        </p:nvSpPr>
        <p:spPr>
          <a:xfrm>
            <a:off x="8394700" y="2717800"/>
            <a:ext cx="209550" cy="369332"/>
          </a:xfrm>
          <a:prstGeom prst="rect">
            <a:avLst/>
          </a:prstGeom>
          <a:solidFill>
            <a:schemeClr val="bg1"/>
          </a:solidFill>
        </p:spPr>
        <p:txBody>
          <a:bodyPr wrap="square" rtlCol="0">
            <a:spAutoFit/>
          </a:bodyPr>
          <a:lstStyle/>
          <a:p>
            <a:endParaRPr lang="vi-VN" dirty="0"/>
          </a:p>
        </p:txBody>
      </p:sp>
      <p:sp>
        <p:nvSpPr>
          <p:cNvPr id="13" name="TextBox 12">
            <a:extLst>
              <a:ext uri="{FF2B5EF4-FFF2-40B4-BE49-F238E27FC236}">
                <a16:creationId xmlns:a16="http://schemas.microsoft.com/office/drawing/2014/main" id="{0EEE589A-C055-0297-1858-D04EF7CB29C1}"/>
              </a:ext>
            </a:extLst>
          </p:cNvPr>
          <p:cNvSpPr txBox="1"/>
          <p:nvPr/>
        </p:nvSpPr>
        <p:spPr>
          <a:xfrm>
            <a:off x="8394700" y="3283466"/>
            <a:ext cx="146050" cy="268478"/>
          </a:xfrm>
          <a:prstGeom prst="rect">
            <a:avLst/>
          </a:prstGeom>
          <a:solidFill>
            <a:schemeClr val="bg1"/>
          </a:solidFill>
        </p:spPr>
        <p:txBody>
          <a:bodyPr wrap="square" rtlCol="0">
            <a:spAutoFit/>
          </a:bodyPr>
          <a:lstStyle/>
          <a:p>
            <a:endParaRPr lang="vi-VN" dirty="0"/>
          </a:p>
        </p:txBody>
      </p:sp>
      <p:sp>
        <p:nvSpPr>
          <p:cNvPr id="14" name="TextBox 13">
            <a:extLst>
              <a:ext uri="{FF2B5EF4-FFF2-40B4-BE49-F238E27FC236}">
                <a16:creationId xmlns:a16="http://schemas.microsoft.com/office/drawing/2014/main" id="{0F3D2A58-D179-A448-28B3-85C7E088E157}"/>
              </a:ext>
            </a:extLst>
          </p:cNvPr>
          <p:cNvSpPr txBox="1"/>
          <p:nvPr/>
        </p:nvSpPr>
        <p:spPr>
          <a:xfrm>
            <a:off x="8394700" y="3676019"/>
            <a:ext cx="146050" cy="268478"/>
          </a:xfrm>
          <a:prstGeom prst="rect">
            <a:avLst/>
          </a:prstGeom>
          <a:solidFill>
            <a:schemeClr val="bg1"/>
          </a:solidFill>
        </p:spPr>
        <p:txBody>
          <a:bodyPr wrap="square" rtlCol="0">
            <a:spAutoFit/>
          </a:bodyPr>
          <a:lstStyle/>
          <a:p>
            <a:endParaRPr lang="vi-VN" dirty="0"/>
          </a:p>
        </p:txBody>
      </p:sp>
      <p:sp>
        <p:nvSpPr>
          <p:cNvPr id="15" name="TextBox 14">
            <a:extLst>
              <a:ext uri="{FF2B5EF4-FFF2-40B4-BE49-F238E27FC236}">
                <a16:creationId xmlns:a16="http://schemas.microsoft.com/office/drawing/2014/main" id="{FDB3FC2A-22D5-2B3D-A970-D012A26240F1}"/>
              </a:ext>
            </a:extLst>
          </p:cNvPr>
          <p:cNvSpPr txBox="1"/>
          <p:nvPr/>
        </p:nvSpPr>
        <p:spPr>
          <a:xfrm>
            <a:off x="8394700" y="4068572"/>
            <a:ext cx="146050" cy="268478"/>
          </a:xfrm>
          <a:prstGeom prst="rect">
            <a:avLst/>
          </a:prstGeom>
          <a:solidFill>
            <a:schemeClr val="bg1"/>
          </a:solidFill>
        </p:spPr>
        <p:txBody>
          <a:bodyPr wrap="square" rtlCol="0">
            <a:spAutoFit/>
          </a:bodyPr>
          <a:lstStyle/>
          <a:p>
            <a:endParaRPr lang="vi-VN" dirty="0"/>
          </a:p>
        </p:txBody>
      </p:sp>
      <p:sp>
        <p:nvSpPr>
          <p:cNvPr id="16" name="TextBox 15">
            <a:extLst>
              <a:ext uri="{FF2B5EF4-FFF2-40B4-BE49-F238E27FC236}">
                <a16:creationId xmlns:a16="http://schemas.microsoft.com/office/drawing/2014/main" id="{0D7CC090-94FC-BB78-B5BE-2DF2AC5D82C3}"/>
              </a:ext>
            </a:extLst>
          </p:cNvPr>
          <p:cNvSpPr txBox="1"/>
          <p:nvPr/>
        </p:nvSpPr>
        <p:spPr>
          <a:xfrm>
            <a:off x="8426450" y="4545703"/>
            <a:ext cx="146050" cy="268478"/>
          </a:xfrm>
          <a:prstGeom prst="rect">
            <a:avLst/>
          </a:prstGeom>
          <a:solidFill>
            <a:schemeClr val="bg1"/>
          </a:solidFill>
        </p:spPr>
        <p:txBody>
          <a:bodyPr wrap="square" rtlCol="0">
            <a:spAutoFit/>
          </a:bodyPr>
          <a:lstStyle/>
          <a:p>
            <a:endParaRPr lang="vi-VN" dirty="0"/>
          </a:p>
        </p:txBody>
      </p:sp>
      <p:sp>
        <p:nvSpPr>
          <p:cNvPr id="17" name="TextBox 16">
            <a:extLst>
              <a:ext uri="{FF2B5EF4-FFF2-40B4-BE49-F238E27FC236}">
                <a16:creationId xmlns:a16="http://schemas.microsoft.com/office/drawing/2014/main" id="{20B50488-34FE-F2BC-21C1-BD6AA0FD632E}"/>
              </a:ext>
            </a:extLst>
          </p:cNvPr>
          <p:cNvSpPr txBox="1"/>
          <p:nvPr/>
        </p:nvSpPr>
        <p:spPr>
          <a:xfrm>
            <a:off x="9182100" y="2717800"/>
            <a:ext cx="209550" cy="369332"/>
          </a:xfrm>
          <a:prstGeom prst="rect">
            <a:avLst/>
          </a:prstGeom>
          <a:solidFill>
            <a:schemeClr val="bg1"/>
          </a:solidFill>
        </p:spPr>
        <p:txBody>
          <a:bodyPr wrap="square" rtlCol="0">
            <a:spAutoFit/>
          </a:bodyPr>
          <a:lstStyle/>
          <a:p>
            <a:endParaRPr lang="vi-VN" dirty="0"/>
          </a:p>
        </p:txBody>
      </p:sp>
      <p:sp>
        <p:nvSpPr>
          <p:cNvPr id="18" name="TextBox 17">
            <a:extLst>
              <a:ext uri="{FF2B5EF4-FFF2-40B4-BE49-F238E27FC236}">
                <a16:creationId xmlns:a16="http://schemas.microsoft.com/office/drawing/2014/main" id="{F6DDE9AF-6ABD-7680-CDA1-C2FE14D42551}"/>
              </a:ext>
            </a:extLst>
          </p:cNvPr>
          <p:cNvSpPr txBox="1"/>
          <p:nvPr/>
        </p:nvSpPr>
        <p:spPr>
          <a:xfrm>
            <a:off x="9182100" y="3283466"/>
            <a:ext cx="146050" cy="268478"/>
          </a:xfrm>
          <a:prstGeom prst="rect">
            <a:avLst/>
          </a:prstGeom>
          <a:solidFill>
            <a:schemeClr val="bg1"/>
          </a:solidFill>
        </p:spPr>
        <p:txBody>
          <a:bodyPr wrap="square" rtlCol="0">
            <a:spAutoFit/>
          </a:bodyPr>
          <a:lstStyle/>
          <a:p>
            <a:endParaRPr lang="vi-VN" dirty="0"/>
          </a:p>
        </p:txBody>
      </p:sp>
      <p:sp>
        <p:nvSpPr>
          <p:cNvPr id="19" name="TextBox 18">
            <a:extLst>
              <a:ext uri="{FF2B5EF4-FFF2-40B4-BE49-F238E27FC236}">
                <a16:creationId xmlns:a16="http://schemas.microsoft.com/office/drawing/2014/main" id="{F654BCEC-AB84-613F-D87E-96C59A5CB1BF}"/>
              </a:ext>
            </a:extLst>
          </p:cNvPr>
          <p:cNvSpPr txBox="1"/>
          <p:nvPr/>
        </p:nvSpPr>
        <p:spPr>
          <a:xfrm>
            <a:off x="9182100" y="3676019"/>
            <a:ext cx="146050" cy="268478"/>
          </a:xfrm>
          <a:prstGeom prst="rect">
            <a:avLst/>
          </a:prstGeom>
          <a:solidFill>
            <a:schemeClr val="bg1"/>
          </a:solidFill>
        </p:spPr>
        <p:txBody>
          <a:bodyPr wrap="square" rtlCol="0">
            <a:spAutoFit/>
          </a:bodyPr>
          <a:lstStyle/>
          <a:p>
            <a:endParaRPr lang="vi-VN" dirty="0"/>
          </a:p>
        </p:txBody>
      </p:sp>
      <p:sp>
        <p:nvSpPr>
          <p:cNvPr id="20" name="TextBox 19">
            <a:extLst>
              <a:ext uri="{FF2B5EF4-FFF2-40B4-BE49-F238E27FC236}">
                <a16:creationId xmlns:a16="http://schemas.microsoft.com/office/drawing/2014/main" id="{6BBF1661-E5D4-32CC-0857-EDB61782F85D}"/>
              </a:ext>
            </a:extLst>
          </p:cNvPr>
          <p:cNvSpPr txBox="1"/>
          <p:nvPr/>
        </p:nvSpPr>
        <p:spPr>
          <a:xfrm>
            <a:off x="9182100" y="4068572"/>
            <a:ext cx="146050" cy="268478"/>
          </a:xfrm>
          <a:prstGeom prst="rect">
            <a:avLst/>
          </a:prstGeom>
          <a:solidFill>
            <a:schemeClr val="bg1"/>
          </a:solidFill>
        </p:spPr>
        <p:txBody>
          <a:bodyPr wrap="square" rtlCol="0">
            <a:spAutoFit/>
          </a:bodyPr>
          <a:lstStyle/>
          <a:p>
            <a:endParaRPr lang="vi-VN" dirty="0"/>
          </a:p>
        </p:txBody>
      </p:sp>
      <p:sp>
        <p:nvSpPr>
          <p:cNvPr id="21" name="TextBox 20">
            <a:extLst>
              <a:ext uri="{FF2B5EF4-FFF2-40B4-BE49-F238E27FC236}">
                <a16:creationId xmlns:a16="http://schemas.microsoft.com/office/drawing/2014/main" id="{38A55E54-A33D-9D3A-450C-7F5E23178BDD}"/>
              </a:ext>
            </a:extLst>
          </p:cNvPr>
          <p:cNvSpPr txBox="1"/>
          <p:nvPr/>
        </p:nvSpPr>
        <p:spPr>
          <a:xfrm>
            <a:off x="9213850" y="4545703"/>
            <a:ext cx="146050" cy="268478"/>
          </a:xfrm>
          <a:prstGeom prst="rect">
            <a:avLst/>
          </a:prstGeom>
          <a:solidFill>
            <a:schemeClr val="bg1"/>
          </a:solidFill>
        </p:spPr>
        <p:txBody>
          <a:bodyPr wrap="square" rtlCol="0">
            <a:spAutoFit/>
          </a:bodyPr>
          <a:lstStyle/>
          <a:p>
            <a:endParaRPr lang="vi-VN" dirty="0"/>
          </a:p>
        </p:txBody>
      </p:sp>
    </p:spTree>
    <p:extLst>
      <p:ext uri="{BB962C8B-B14F-4D97-AF65-F5344CB8AC3E}">
        <p14:creationId xmlns:p14="http://schemas.microsoft.com/office/powerpoint/2010/main" val="1275331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E6CD666-CACC-CBE7-1FC8-8F1640E11626}"/>
              </a:ext>
            </a:extLst>
          </p:cNvPr>
          <p:cNvSpPr txBox="1"/>
          <p:nvPr/>
        </p:nvSpPr>
        <p:spPr>
          <a:xfrm>
            <a:off x="257330" y="2228670"/>
            <a:ext cx="5081665" cy="1200329"/>
          </a:xfrm>
          <a:prstGeom prst="rect">
            <a:avLst/>
          </a:prstGeom>
          <a:noFill/>
        </p:spPr>
        <p:txBody>
          <a:bodyPr wrap="square">
            <a:spAutoFit/>
          </a:bodyPr>
          <a:lstStyle/>
          <a:p>
            <a:pPr algn="ctr"/>
            <a:r>
              <a:rPr lang="en-GB" sz="3600" b="1" dirty="0" err="1">
                <a:solidFill>
                  <a:srgbClr val="8BC63F"/>
                </a:solidFill>
                <a:latin typeface="MyriadPro-Bold"/>
              </a:rPr>
              <a:t>Phần</a:t>
            </a:r>
            <a:r>
              <a:rPr lang="en-GB" sz="3600" b="1" dirty="0">
                <a:solidFill>
                  <a:srgbClr val="8BC63F"/>
                </a:solidFill>
                <a:latin typeface="MyriadPro-Bold"/>
              </a:rPr>
              <a:t> 3</a:t>
            </a:r>
          </a:p>
          <a:p>
            <a:pPr algn="ctr"/>
            <a:r>
              <a:rPr lang="en-GB" sz="3600" b="1" dirty="0">
                <a:solidFill>
                  <a:srgbClr val="8BC63F"/>
                </a:solidFill>
                <a:latin typeface="MyriadPro-Bold"/>
              </a:rPr>
              <a:t>KIỂM TRA ĐÁNH GIÁ</a:t>
            </a:r>
            <a:endParaRPr lang="en-GB" sz="3600" dirty="0"/>
          </a:p>
        </p:txBody>
      </p:sp>
      <p:pic>
        <p:nvPicPr>
          <p:cNvPr id="9" name="Picture 8">
            <a:extLst>
              <a:ext uri="{FF2B5EF4-FFF2-40B4-BE49-F238E27FC236}">
                <a16:creationId xmlns:a16="http://schemas.microsoft.com/office/drawing/2014/main" id="{F7AD51D9-056B-4922-DC32-B9F179DAB3E9}"/>
              </a:ext>
            </a:extLst>
          </p:cNvPr>
          <p:cNvPicPr>
            <a:picLocks noChangeAspect="1"/>
          </p:cNvPicPr>
          <p:nvPr/>
        </p:nvPicPr>
        <p:blipFill rotWithShape="1">
          <a:blip r:embed="rId2">
            <a:extLst>
              <a:ext uri="{28A0092B-C50C-407E-A947-70E740481C1C}">
                <a14:useLocalDpi xmlns:a14="http://schemas.microsoft.com/office/drawing/2010/main" val="0"/>
              </a:ext>
            </a:extLst>
          </a:blip>
          <a:srcRect l="2183" t="5985" r="9604" b="3622"/>
          <a:stretch/>
        </p:blipFill>
        <p:spPr>
          <a:xfrm>
            <a:off x="5558399" y="1152000"/>
            <a:ext cx="6307201" cy="3995953"/>
          </a:xfrm>
          <a:prstGeom prst="rect">
            <a:avLst/>
          </a:prstGeom>
        </p:spPr>
      </p:pic>
      <p:sp>
        <p:nvSpPr>
          <p:cNvPr id="3" name="TextBox 2">
            <a:extLst>
              <a:ext uri="{FF2B5EF4-FFF2-40B4-BE49-F238E27FC236}">
                <a16:creationId xmlns:a16="http://schemas.microsoft.com/office/drawing/2014/main" id="{B9B64FC9-FA39-165B-320A-9F35C1932E33}"/>
              </a:ext>
            </a:extLst>
          </p:cNvPr>
          <p:cNvSpPr txBox="1"/>
          <p:nvPr/>
        </p:nvSpPr>
        <p:spPr>
          <a:xfrm>
            <a:off x="517259" y="3590323"/>
            <a:ext cx="4561805" cy="1077218"/>
          </a:xfrm>
          <a:prstGeom prst="rect">
            <a:avLst/>
          </a:prstGeom>
          <a:noFill/>
        </p:spPr>
        <p:txBody>
          <a:bodyPr wrap="square">
            <a:spAutoFit/>
          </a:bodyPr>
          <a:lstStyle/>
          <a:p>
            <a:pPr algn="ctr"/>
            <a:r>
              <a:rPr lang="vi-VN" sz="3200" dirty="0">
                <a:solidFill>
                  <a:srgbClr val="222222"/>
                </a:solidFill>
                <a:latin typeface="Times New Roman" panose="02020603050405020304" pitchFamily="18" charset="0"/>
                <a:cs typeface="Times New Roman" panose="02020603050405020304" pitchFamily="18" charset="0"/>
              </a:rPr>
              <a:t>Đánh giá theo thông tư </a:t>
            </a:r>
            <a:r>
              <a:rPr lang="vi-VN" sz="3200" b="0" i="0" dirty="0">
                <a:solidFill>
                  <a:srgbClr val="222222"/>
                </a:solidFill>
                <a:effectLst/>
                <a:latin typeface="Times New Roman" panose="02020603050405020304" pitchFamily="18" charset="0"/>
                <a:cs typeface="Times New Roman" panose="02020603050405020304" pitchFamily="18" charset="0"/>
              </a:rPr>
              <a:t>Số: 27/2020/TT-BGDĐT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4861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38F263E-D4BE-5E69-55E7-3DB2C634514E}"/>
              </a:ext>
            </a:extLst>
          </p:cNvPr>
          <p:cNvSpPr txBox="1"/>
          <p:nvPr/>
        </p:nvSpPr>
        <p:spPr>
          <a:xfrm>
            <a:off x="98854" y="266339"/>
            <a:ext cx="10775092" cy="5386090"/>
          </a:xfrm>
          <a:prstGeom prst="rect">
            <a:avLst/>
          </a:prstGeom>
          <a:solidFill>
            <a:schemeClr val="bg1"/>
          </a:solidFill>
        </p:spPr>
        <p:txBody>
          <a:bodyPr wrap="square">
            <a:spAutoFit/>
          </a:bodyPr>
          <a:lstStyle/>
          <a:p>
            <a:pPr algn="just"/>
            <a:r>
              <a:rPr lang="vi-VN" sz="3200" b="1" i="1" dirty="0">
                <a:latin typeface="Times New Roman" panose="02020603050405020304" pitchFamily="18" charset="0"/>
                <a:cs typeface="Times New Roman" panose="02020603050405020304" pitchFamily="18" charset="0"/>
              </a:rPr>
              <a:t>Kiểm tra, đánh giá theo hướng tiếp cận phẩm chất, năng lực</a:t>
            </a:r>
          </a:p>
          <a:p>
            <a:pPr algn="just"/>
            <a:r>
              <a:rPr lang="vi-VN" sz="2400" dirty="0">
                <a:latin typeface="Times New Roman" panose="02020603050405020304" pitchFamily="18" charset="0"/>
                <a:cs typeface="Times New Roman" panose="02020603050405020304" pitchFamily="18" charset="0"/>
              </a:rPr>
              <a:t>Một số đặc trưng của đánh giá năng lực, phẩm chất trong dạy học môn Công nghệ: </a:t>
            </a:r>
          </a:p>
          <a:p>
            <a:pPr algn="just"/>
            <a:r>
              <a:rPr lang="vi-VN" sz="2400" dirty="0">
                <a:latin typeface="Times New Roman" panose="02020603050405020304" pitchFamily="18" charset="0"/>
                <a:cs typeface="Times New Roman" panose="02020603050405020304" pitchFamily="18" charset="0"/>
              </a:rPr>
              <a:t>– Quan tâm đánh giá phẩm chất của học sinh, chú trọng đến năng lực cá nhân, </a:t>
            </a:r>
          </a:p>
          <a:p>
            <a:pPr algn="just"/>
            <a:r>
              <a:rPr lang="vi-VN" sz="2400" dirty="0">
                <a:latin typeface="Times New Roman" panose="02020603050405020304" pitchFamily="18" charset="0"/>
                <a:cs typeface="Times New Roman" panose="02020603050405020304" pitchFamily="18" charset="0"/>
              </a:rPr>
              <a:t>khuyến khích học sinh thể hiện cá tính và năng lực bản thân. Các phẩm chất yêu </a:t>
            </a:r>
          </a:p>
          <a:p>
            <a:pPr algn="just"/>
            <a:r>
              <a:rPr lang="vi-VN" sz="2400" dirty="0">
                <a:latin typeface="Times New Roman" panose="02020603050405020304" pitchFamily="18" charset="0"/>
                <a:cs typeface="Times New Roman" panose="02020603050405020304" pitchFamily="18" charset="0"/>
              </a:rPr>
              <a:t>nước, nhân ái, chăm chỉ, trung thực và trách nhiệm của học sinh được đánh giá chủ </a:t>
            </a:r>
          </a:p>
          <a:p>
            <a:pPr algn="just"/>
            <a:r>
              <a:rPr lang="vi-VN" sz="2400" dirty="0">
                <a:latin typeface="Times New Roman" panose="02020603050405020304" pitchFamily="18" charset="0"/>
                <a:cs typeface="Times New Roman" panose="02020603050405020304" pitchFamily="18" charset="0"/>
              </a:rPr>
              <a:t>yếu bằng phương pháp định tính, thông qua quan sát, ghi chép, nhận xét về hành vi, </a:t>
            </a:r>
          </a:p>
          <a:p>
            <a:pPr algn="just"/>
            <a:r>
              <a:rPr lang="vi-VN" sz="2400" dirty="0">
                <a:latin typeface="Times New Roman" panose="02020603050405020304" pitchFamily="18" charset="0"/>
                <a:cs typeface="Times New Roman" panose="02020603050405020304" pitchFamily="18" charset="0"/>
              </a:rPr>
              <a:t>cách ứng xử, các biểu hiện về thái độ, tình cảm của học sinh khi tham gia các hoạt </a:t>
            </a:r>
          </a:p>
          <a:p>
            <a:pPr algn="just"/>
            <a:r>
              <a:rPr lang="vi-VN" sz="2400" dirty="0">
                <a:latin typeface="Times New Roman" panose="02020603050405020304" pitchFamily="18" charset="0"/>
                <a:cs typeface="Times New Roman" panose="02020603050405020304" pitchFamily="18" charset="0"/>
              </a:rPr>
              <a:t>động học tập của bài học. </a:t>
            </a:r>
          </a:p>
          <a:p>
            <a:pPr algn="just"/>
            <a:r>
              <a:rPr lang="vi-VN" sz="2400" dirty="0">
                <a:latin typeface="Times New Roman" panose="02020603050405020304" pitchFamily="18" charset="0"/>
                <a:cs typeface="Times New Roman" panose="02020603050405020304" pitchFamily="18" charset="0"/>
              </a:rPr>
              <a:t>– Đa dạng hóa các hình thức và công cụ đánh giá học sinh: đánh giá qua lời nói, </a:t>
            </a:r>
          </a:p>
          <a:p>
            <a:pPr algn="just"/>
            <a:r>
              <a:rPr lang="vi-VN" sz="2400" dirty="0">
                <a:latin typeface="Times New Roman" panose="02020603050405020304" pitchFamily="18" charset="0"/>
                <a:cs typeface="Times New Roman" panose="02020603050405020304" pitchFamily="18" charset="0"/>
              </a:rPr>
              <a:t>trả lời câu hỏi; đánh giá qua phiếu bài tập; đánh giá các sản phẩm quan sát, thực hành </a:t>
            </a:r>
          </a:p>
          <a:p>
            <a:pPr algn="just"/>
            <a:r>
              <a:rPr lang="vi-VN" sz="2400" dirty="0">
                <a:latin typeface="Times New Roman" panose="02020603050405020304" pitchFamily="18" charset="0"/>
                <a:cs typeface="Times New Roman" panose="02020603050405020304" pitchFamily="18" charset="0"/>
              </a:rPr>
              <a:t>của nhóm, cá nhân; đánh giá qua việc quan sát học sinh tham gia các hoạt động; </a:t>
            </a:r>
          </a:p>
          <a:p>
            <a:pPr algn="just"/>
            <a:r>
              <a:rPr lang="vi-VN" sz="2400" dirty="0">
                <a:latin typeface="Times New Roman" panose="02020603050405020304" pitchFamily="18" charset="0"/>
                <a:cs typeface="Times New Roman" panose="02020603050405020304" pitchFamily="18" charset="0"/>
              </a:rPr>
              <a:t>đánh giá qua sự phản hồi của các lực lượng giáo dục,... </a:t>
            </a:r>
          </a:p>
          <a:p>
            <a:pPr algn="just"/>
            <a:r>
              <a:rPr lang="vi-VN" sz="2400" dirty="0">
                <a:latin typeface="Times New Roman" panose="02020603050405020304" pitchFamily="18" charset="0"/>
                <a:cs typeface="Times New Roman" panose="02020603050405020304" pitchFamily="18" charset="0"/>
              </a:rPr>
              <a:t>– Kết hợp đánh giá quá trình làm việc cá nhân với đánh giá sự hợp tác, làm việc </a:t>
            </a:r>
          </a:p>
          <a:p>
            <a:pPr algn="just"/>
            <a:r>
              <a:rPr lang="vi-VN" sz="2400" dirty="0">
                <a:latin typeface="Times New Roman" panose="02020603050405020304" pitchFamily="18" charset="0"/>
                <a:cs typeface="Times New Roman" panose="02020603050405020304" pitchFamily="18" charset="0"/>
              </a:rPr>
              <a:t>nhóm, tập thể của học sinh. </a:t>
            </a:r>
          </a:p>
        </p:txBody>
      </p:sp>
    </p:spTree>
    <p:extLst>
      <p:ext uri="{BB962C8B-B14F-4D97-AF65-F5344CB8AC3E}">
        <p14:creationId xmlns:p14="http://schemas.microsoft.com/office/powerpoint/2010/main" val="437198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1DE92E-E0BD-93FA-FECF-F356B3661D0E}"/>
              </a:ext>
            </a:extLst>
          </p:cNvPr>
          <p:cNvSpPr txBox="1"/>
          <p:nvPr/>
        </p:nvSpPr>
        <p:spPr>
          <a:xfrm>
            <a:off x="230659" y="243053"/>
            <a:ext cx="11862485" cy="4401205"/>
          </a:xfrm>
          <a:prstGeom prst="rect">
            <a:avLst/>
          </a:prstGeom>
          <a:solidFill>
            <a:schemeClr val="bg1"/>
          </a:solidFill>
        </p:spPr>
        <p:txBody>
          <a:bodyPr wrap="square">
            <a:spAutoFit/>
          </a:bodyPr>
          <a:lstStyle/>
          <a:p>
            <a:r>
              <a:rPr lang="vi-VN" sz="2800" dirty="0">
                <a:latin typeface="Times New Roman" panose="02020603050405020304" pitchFamily="18" charset="0"/>
                <a:cs typeface="Times New Roman" panose="02020603050405020304" pitchFamily="18" charset="0"/>
              </a:rPr>
              <a:t>– Không chỉ quan tâm đến kết quả của hoạt động mà còn chú trọng đến quá trình </a:t>
            </a:r>
          </a:p>
          <a:p>
            <a:r>
              <a:rPr lang="vi-VN" sz="2800" dirty="0">
                <a:latin typeface="Times New Roman" panose="02020603050405020304" pitchFamily="18" charset="0"/>
                <a:cs typeface="Times New Roman" panose="02020603050405020304" pitchFamily="18" charset="0"/>
              </a:rPr>
              <a:t>tạo ra sản phẩm, coi trọng ý tưởng sáng tạo, tinh thần làm việc trong suốt quá trình  tạo ra sản phẩm học tập. Kết hợp giữa </a:t>
            </a:r>
            <a:r>
              <a:rPr lang="vi-VN" sz="2800" b="1" i="1" dirty="0">
                <a:latin typeface="Times New Roman" panose="02020603050405020304" pitchFamily="18" charset="0"/>
                <a:cs typeface="Times New Roman" panose="02020603050405020304" pitchFamily="18" charset="0"/>
              </a:rPr>
              <a:t>đánh giá thường xuyên </a:t>
            </a:r>
            <a:r>
              <a:rPr lang="vi-VN" sz="2800" dirty="0">
                <a:latin typeface="Times New Roman" panose="02020603050405020304" pitchFamily="18" charset="0"/>
                <a:cs typeface="Times New Roman" panose="02020603050405020304" pitchFamily="18" charset="0"/>
              </a:rPr>
              <a:t>với </a:t>
            </a:r>
            <a:r>
              <a:rPr lang="vi-VN" sz="2800" b="1" i="1" dirty="0">
                <a:latin typeface="Times New Roman" panose="02020603050405020304" pitchFamily="18" charset="0"/>
                <a:cs typeface="Times New Roman" panose="02020603050405020304" pitchFamily="18" charset="0"/>
              </a:rPr>
              <a:t>đánh giá định kì</a:t>
            </a:r>
            <a:r>
              <a:rPr lang="vi-VN" sz="2800" dirty="0">
                <a:latin typeface="Times New Roman" panose="02020603050405020304" pitchFamily="18" charset="0"/>
                <a:cs typeface="Times New Roman" panose="02020603050405020304" pitchFamily="18" charset="0"/>
              </a:rPr>
              <a:t> sau từng chủ đề nhằm điều chỉnh quá trình dạy học sao cho phù hợp với năng lực của học sinh. </a:t>
            </a:r>
          </a:p>
          <a:p>
            <a:r>
              <a:rPr lang="vi-VN" sz="2800" dirty="0">
                <a:latin typeface="Times New Roman" panose="02020603050405020304" pitchFamily="18" charset="0"/>
                <a:cs typeface="Times New Roman" panose="02020603050405020304" pitchFamily="18" charset="0"/>
              </a:rPr>
              <a:t>– Trọng tâm đánh giá môn học nhấn mạnh đến đánh giá năng lực của người học. </a:t>
            </a:r>
          </a:p>
          <a:p>
            <a:r>
              <a:rPr lang="vi-VN" sz="2800" dirty="0">
                <a:latin typeface="Times New Roman" panose="02020603050405020304" pitchFamily="18" charset="0"/>
                <a:cs typeface="Times New Roman" panose="02020603050405020304" pitchFamily="18" charset="0"/>
              </a:rPr>
              <a:t>– Khuyến khích tự đánh giá, đánh giá chéo cá nhân và các nhóm học sinh ở </a:t>
            </a:r>
          </a:p>
          <a:p>
            <a:r>
              <a:rPr lang="vi-VN" sz="2800" dirty="0">
                <a:latin typeface="Times New Roman" panose="02020603050405020304" pitchFamily="18" charset="0"/>
                <a:cs typeface="Times New Roman" panose="02020603050405020304" pitchFamily="18" charset="0"/>
              </a:rPr>
              <a:t>những thời điểm khác nhau trong quá trình dạy học. Đặc biệt là đánh giá cuối hoạt  động hình thành, phát triển năng lực nhận thức công nghệ và cuối hoạt động hình thành, phát triển năng lực vận dụng kiến thức, kĩ năng đã học.</a:t>
            </a:r>
          </a:p>
        </p:txBody>
      </p:sp>
    </p:spTree>
    <p:extLst>
      <p:ext uri="{BB962C8B-B14F-4D97-AF65-F5344CB8AC3E}">
        <p14:creationId xmlns:p14="http://schemas.microsoft.com/office/powerpoint/2010/main" val="1996571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C858F5-0AF0-C31A-EB95-82FBC94D3781}"/>
              </a:ext>
            </a:extLst>
          </p:cNvPr>
          <p:cNvSpPr txBox="1"/>
          <p:nvPr/>
        </p:nvSpPr>
        <p:spPr>
          <a:xfrm>
            <a:off x="319216" y="661586"/>
            <a:ext cx="11259065" cy="5262979"/>
          </a:xfrm>
          <a:prstGeom prst="rect">
            <a:avLst/>
          </a:prstGeom>
          <a:noFill/>
        </p:spPr>
        <p:txBody>
          <a:bodyPr wrap="square">
            <a:spAutoFit/>
          </a:bodyPr>
          <a:lstStyle/>
          <a:p>
            <a:r>
              <a:rPr lang="vi-VN" sz="2400" b="1" dirty="0">
                <a:latin typeface="Times New Roman" panose="02020603050405020304" pitchFamily="18" charset="0"/>
                <a:cs typeface="Times New Roman" panose="02020603050405020304" pitchFamily="18" charset="0"/>
              </a:rPr>
              <a:t>Một số gợi ý, ví dụ minh </a:t>
            </a:r>
            <a:r>
              <a:rPr lang="vi-VN" sz="2400" b="1" dirty="0" err="1">
                <a:latin typeface="Times New Roman" panose="02020603050405020304" pitchFamily="18" charset="0"/>
                <a:cs typeface="Times New Roman" panose="02020603050405020304" pitchFamily="18" charset="0"/>
              </a:rPr>
              <a:t>hoạ</a:t>
            </a:r>
            <a:r>
              <a:rPr lang="vi-VN" sz="2400" b="1" dirty="0">
                <a:latin typeface="Times New Roman" panose="02020603050405020304" pitchFamily="18" charset="0"/>
                <a:cs typeface="Times New Roman" panose="02020603050405020304" pitchFamily="18" charset="0"/>
              </a:rPr>
              <a:t> về đổi mới hình thức và phương pháp kiểm tra, </a:t>
            </a:r>
          </a:p>
          <a:p>
            <a:r>
              <a:rPr lang="vi-VN" sz="2400" b="1" dirty="0">
                <a:latin typeface="Times New Roman" panose="02020603050405020304" pitchFamily="18" charset="0"/>
                <a:cs typeface="Times New Roman" panose="02020603050405020304" pitchFamily="18" charset="0"/>
              </a:rPr>
              <a:t>đánh giá các nhóm năng lực chung</a:t>
            </a:r>
          </a:p>
          <a:p>
            <a:r>
              <a:rPr lang="vi-VN"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Năng lực tự chủ và tự học: </a:t>
            </a:r>
            <a:r>
              <a:rPr lang="vi-VN" sz="2400" dirty="0">
                <a:latin typeface="Times New Roman" panose="02020603050405020304" pitchFamily="18" charset="0"/>
                <a:cs typeface="Times New Roman" panose="02020603050405020304" pitchFamily="18" charset="0"/>
              </a:rPr>
              <a:t>Được đánh giá chủ yếu thông qua việc quan sát hành </a:t>
            </a:r>
          </a:p>
          <a:p>
            <a:r>
              <a:rPr lang="vi-VN" sz="2400" dirty="0">
                <a:latin typeface="Times New Roman" panose="02020603050405020304" pitchFamily="18" charset="0"/>
                <a:cs typeface="Times New Roman" panose="02020603050405020304" pitchFamily="18" charset="0"/>
              </a:rPr>
              <a:t>động, những việc làm của học sinh trong quá trình học tập như: quá trình học sinh tự </a:t>
            </a:r>
          </a:p>
          <a:p>
            <a:r>
              <a:rPr lang="vi-VN" sz="2400" dirty="0">
                <a:latin typeface="Times New Roman" panose="02020603050405020304" pitchFamily="18" charset="0"/>
                <a:cs typeface="Times New Roman" panose="02020603050405020304" pitchFamily="18" charset="0"/>
              </a:rPr>
              <a:t>tìm kiếm, chuẩn bị, lựa chọn tài liệu, phương tiện học tập trước giờ học môn Công nghệ 5</a:t>
            </a:r>
          </a:p>
          <a:p>
            <a:r>
              <a:rPr lang="vi-VN" sz="2400" dirty="0">
                <a:latin typeface="Times New Roman" panose="02020603050405020304" pitchFamily="18" charset="0"/>
                <a:cs typeface="Times New Roman" panose="02020603050405020304" pitchFamily="18" charset="0"/>
              </a:rPr>
              <a:t>ở trên lớp; quá trình tự giác tham gia và thực hiện các hoạt động học tập cá nhân trong </a:t>
            </a:r>
          </a:p>
          <a:p>
            <a:r>
              <a:rPr lang="vi-VN" sz="2400" dirty="0">
                <a:latin typeface="Times New Roman" panose="02020603050405020304" pitchFamily="18" charset="0"/>
                <a:cs typeface="Times New Roman" panose="02020603050405020304" pitchFamily="18" charset="0"/>
              </a:rPr>
              <a:t>giờ học ở trên lớp,... </a:t>
            </a:r>
          </a:p>
          <a:p>
            <a:r>
              <a:rPr lang="vi-VN"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Năng lực giao tiếp và hợp tác: </a:t>
            </a:r>
            <a:r>
              <a:rPr lang="vi-VN" sz="2400" dirty="0">
                <a:latin typeface="Times New Roman" panose="02020603050405020304" pitchFamily="18" charset="0"/>
                <a:cs typeface="Times New Roman" panose="02020603050405020304" pitchFamily="18" charset="0"/>
              </a:rPr>
              <a:t>Đánh giá thông qua quan sát hoạt động học tập </a:t>
            </a:r>
          </a:p>
          <a:p>
            <a:r>
              <a:rPr lang="vi-VN" sz="2400" dirty="0">
                <a:latin typeface="Times New Roman" panose="02020603050405020304" pitchFamily="18" charset="0"/>
                <a:cs typeface="Times New Roman" panose="02020603050405020304" pitchFamily="18" charset="0"/>
              </a:rPr>
              <a:t>nhóm của người học, khả năng phân công, phối hợp giữa các học sinh để hoàn thành </a:t>
            </a:r>
          </a:p>
          <a:p>
            <a:r>
              <a:rPr lang="vi-VN" sz="2400" dirty="0">
                <a:latin typeface="Times New Roman" panose="02020603050405020304" pitchFamily="18" charset="0"/>
                <a:cs typeface="Times New Roman" panose="02020603050405020304" pitchFamily="18" charset="0"/>
              </a:rPr>
              <a:t>nhiệm vụ học tập của môn Công nghệ 5 được tổ chức ở trong và ngoài lớp học. </a:t>
            </a:r>
          </a:p>
          <a:p>
            <a:r>
              <a:rPr lang="vi-VN"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Năng lực giải quyết vấn đề và sáng tạo: </a:t>
            </a:r>
            <a:r>
              <a:rPr lang="vi-VN" sz="2400" dirty="0">
                <a:latin typeface="Times New Roman" panose="02020603050405020304" pitchFamily="18" charset="0"/>
                <a:cs typeface="Times New Roman" panose="02020603050405020304" pitchFamily="18" charset="0"/>
              </a:rPr>
              <a:t>Đánh giá thông qua việc học sinh đề xuất </a:t>
            </a:r>
          </a:p>
          <a:p>
            <a:r>
              <a:rPr lang="vi-VN" sz="2400" dirty="0">
                <a:latin typeface="Times New Roman" panose="02020603050405020304" pitchFamily="18" charset="0"/>
                <a:cs typeface="Times New Roman" panose="02020603050405020304" pitchFamily="18" charset="0"/>
              </a:rPr>
              <a:t>và đưa ra các phương án trả lời cho các câu hỏi, bài tập xử lí tình huống, vận dụng </a:t>
            </a:r>
          </a:p>
          <a:p>
            <a:r>
              <a:rPr lang="vi-VN" sz="2400" dirty="0">
                <a:latin typeface="Times New Roman" panose="02020603050405020304" pitchFamily="18" charset="0"/>
                <a:cs typeface="Times New Roman" panose="02020603050405020304" pitchFamily="18" charset="0"/>
              </a:rPr>
              <a:t>kiến thức, kĩ năng của bài học môn Công nghệ 5 để giải quyết các vấn đề thường gặp </a:t>
            </a:r>
          </a:p>
          <a:p>
            <a:r>
              <a:rPr lang="vi-VN" sz="2400" dirty="0">
                <a:latin typeface="Times New Roman" panose="02020603050405020304" pitchFamily="18" charset="0"/>
                <a:cs typeface="Times New Roman" panose="02020603050405020304" pitchFamily="18" charset="0"/>
              </a:rPr>
              <a:t>trong cuộc sống hằng ngày. đánh giá năng lực trong môn Công nghệ 5</a:t>
            </a:r>
          </a:p>
        </p:txBody>
      </p:sp>
    </p:spTree>
    <p:extLst>
      <p:ext uri="{BB962C8B-B14F-4D97-AF65-F5344CB8AC3E}">
        <p14:creationId xmlns:p14="http://schemas.microsoft.com/office/powerpoint/2010/main" val="1490841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EA7B2AA3-92FF-301B-AFA8-10D0BF81BB05}"/>
              </a:ext>
            </a:extLst>
          </p:cNvPr>
          <p:cNvSpPr txBox="1"/>
          <p:nvPr/>
        </p:nvSpPr>
        <p:spPr>
          <a:xfrm>
            <a:off x="82379" y="132135"/>
            <a:ext cx="12109621" cy="3539430"/>
          </a:xfrm>
          <a:prstGeom prst="rect">
            <a:avLst/>
          </a:prstGeom>
          <a:solidFill>
            <a:schemeClr val="bg1"/>
          </a:solidFill>
        </p:spPr>
        <p:txBody>
          <a:bodyPr wrap="square">
            <a:spAutoFit/>
          </a:bodyPr>
          <a:lstStyle/>
          <a:p>
            <a:r>
              <a:rPr lang="vi-VN" sz="2800" b="1" dirty="0">
                <a:latin typeface="Times New Roman" panose="02020603050405020304" pitchFamily="18" charset="0"/>
                <a:cs typeface="Times New Roman" panose="02020603050405020304" pitchFamily="18" charset="0"/>
              </a:rPr>
              <a:t>Đánh giá năng lực công nghệ</a:t>
            </a:r>
          </a:p>
          <a:p>
            <a:r>
              <a:rPr lang="vi-VN" sz="2800" dirty="0">
                <a:latin typeface="Times New Roman" panose="02020603050405020304" pitchFamily="18" charset="0"/>
                <a:cs typeface="Times New Roman" panose="02020603050405020304" pitchFamily="18" charset="0"/>
              </a:rPr>
              <a:t>Căn cứ vào những biểu hiện cụ thể của năng lực công nghệ trong môn Công nghệ 5, giáo viên có thể thiết kế các câu hỏi, các bài tập để đánh giá năng lực khoa học của học sinh.</a:t>
            </a:r>
          </a:p>
          <a:p>
            <a:r>
              <a:rPr lang="vi-VN" sz="2800" i="1" dirty="0">
                <a:latin typeface="Times New Roman" panose="02020603050405020304" pitchFamily="18" charset="0"/>
                <a:cs typeface="Times New Roman" panose="02020603050405020304" pitchFamily="18" charset="0"/>
              </a:rPr>
              <a:t>– Năng lực nhận thức công nghệ: </a:t>
            </a:r>
            <a:r>
              <a:rPr lang="vi-VN" sz="2800" dirty="0">
                <a:latin typeface="Times New Roman" panose="02020603050405020304" pitchFamily="18" charset="0"/>
                <a:cs typeface="Times New Roman" panose="02020603050405020304" pitchFamily="18" charset="0"/>
              </a:rPr>
              <a:t>Có thể đánh giá thông qua việc yêu cầu học sinh</a:t>
            </a:r>
          </a:p>
          <a:p>
            <a:r>
              <a:rPr lang="vi-VN" sz="2800" dirty="0">
                <a:latin typeface="Times New Roman" panose="02020603050405020304" pitchFamily="18" charset="0"/>
                <a:cs typeface="Times New Roman" panose="02020603050405020304" pitchFamily="18" charset="0"/>
              </a:rPr>
              <a:t>nêu, mô tả, trình bày được một số sự vật, hiện tượng xung quanh; so sánh, lựa chọn </a:t>
            </a:r>
          </a:p>
          <a:p>
            <a:r>
              <a:rPr lang="vi-VN" sz="2800" dirty="0">
                <a:latin typeface="Times New Roman" panose="02020603050405020304" pitchFamily="18" charset="0"/>
                <a:cs typeface="Times New Roman" panose="02020603050405020304" pitchFamily="18" charset="0"/>
              </a:rPr>
              <a:t>và phân loại được các sự vật, hiện tượng đơn giản trong môn Công nghệ 5 theo một số tiêu chí.</a:t>
            </a:r>
          </a:p>
        </p:txBody>
      </p:sp>
      <p:pic>
        <p:nvPicPr>
          <p:cNvPr id="17" name="Picture 16">
            <a:extLst>
              <a:ext uri="{FF2B5EF4-FFF2-40B4-BE49-F238E27FC236}">
                <a16:creationId xmlns:a16="http://schemas.microsoft.com/office/drawing/2014/main" id="{7347E0F8-0499-633C-A9E1-7F319D6EBAE7}"/>
              </a:ext>
            </a:extLst>
          </p:cNvPr>
          <p:cNvPicPr>
            <a:picLocks noChangeAspect="1"/>
          </p:cNvPicPr>
          <p:nvPr/>
        </p:nvPicPr>
        <p:blipFill>
          <a:blip r:embed="rId2"/>
          <a:stretch>
            <a:fillRect/>
          </a:stretch>
        </p:blipFill>
        <p:spPr>
          <a:xfrm>
            <a:off x="185453" y="3835661"/>
            <a:ext cx="5951736" cy="1905165"/>
          </a:xfrm>
          <a:prstGeom prst="rect">
            <a:avLst/>
          </a:prstGeom>
        </p:spPr>
      </p:pic>
      <p:pic>
        <p:nvPicPr>
          <p:cNvPr id="19" name="Picture 18">
            <a:extLst>
              <a:ext uri="{FF2B5EF4-FFF2-40B4-BE49-F238E27FC236}">
                <a16:creationId xmlns:a16="http://schemas.microsoft.com/office/drawing/2014/main" id="{54EB99A4-8644-6F63-445C-2C1DBF5C0C6A}"/>
              </a:ext>
            </a:extLst>
          </p:cNvPr>
          <p:cNvPicPr>
            <a:picLocks noChangeAspect="1"/>
          </p:cNvPicPr>
          <p:nvPr/>
        </p:nvPicPr>
        <p:blipFill>
          <a:blip r:embed="rId3"/>
          <a:stretch>
            <a:fillRect/>
          </a:stretch>
        </p:blipFill>
        <p:spPr>
          <a:xfrm>
            <a:off x="5828749" y="3976711"/>
            <a:ext cx="6363251" cy="2438611"/>
          </a:xfrm>
          <a:prstGeom prst="rect">
            <a:avLst/>
          </a:prstGeom>
        </p:spPr>
      </p:pic>
    </p:spTree>
    <p:extLst>
      <p:ext uri="{BB962C8B-B14F-4D97-AF65-F5344CB8AC3E}">
        <p14:creationId xmlns:p14="http://schemas.microsoft.com/office/powerpoint/2010/main" val="2573634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DD8C3F1-6D99-7CDA-FD21-B638F917DB24}"/>
              </a:ext>
            </a:extLst>
          </p:cNvPr>
          <p:cNvSpPr txBox="1"/>
          <p:nvPr/>
        </p:nvSpPr>
        <p:spPr>
          <a:xfrm>
            <a:off x="197708" y="129913"/>
            <a:ext cx="9650627" cy="3046988"/>
          </a:xfrm>
          <a:prstGeom prst="rect">
            <a:avLst/>
          </a:prstGeom>
          <a:solidFill>
            <a:schemeClr val="bg1"/>
          </a:solidFill>
        </p:spPr>
        <p:txBody>
          <a:bodyPr wrap="square">
            <a:spAutoFit/>
          </a:bodyPr>
          <a:lstStyle/>
          <a:p>
            <a:pPr algn="just"/>
            <a:r>
              <a:rPr lang="vi-VN" sz="2400" i="1" dirty="0">
                <a:latin typeface="Times New Roman" panose="02020603050405020304" pitchFamily="18" charset="0"/>
                <a:cs typeface="Times New Roman" panose="02020603050405020304" pitchFamily="18" charset="0"/>
              </a:rPr>
              <a:t>– Năng lực đánh giá, sử dụng, giao tiếp công nghệ và thiết kế kĩ thuật: </a:t>
            </a:r>
            <a:r>
              <a:rPr lang="vi-VN" sz="2400" dirty="0">
                <a:latin typeface="Times New Roman" panose="02020603050405020304" pitchFamily="18" charset="0"/>
                <a:cs typeface="Times New Roman" panose="02020603050405020304" pitchFamily="18" charset="0"/>
              </a:rPr>
              <a:t>Có thể đánh giá thông qua việc học sinh giải thích, phân tích một số tình huống có liên quan đến bài học; nhận xét, đánh giá cách ứng xử của mọi người xung quanh về sản phẩm công nghệ; nêu và thực hiện được cách ứng xử phù hợp trong một số tình huống và chia sẻ với mọi người xung quanh cùng thực hiện trong việc sử dụng sản phẩm công nghệ; làm được một số sản phẩm công nghệ theo quy trình các bước cho trước, biết vận dụng sáng tạo làm ra sản phẩm mới</a:t>
            </a:r>
          </a:p>
        </p:txBody>
      </p:sp>
      <p:pic>
        <p:nvPicPr>
          <p:cNvPr id="7" name="Picture 6">
            <a:extLst>
              <a:ext uri="{FF2B5EF4-FFF2-40B4-BE49-F238E27FC236}">
                <a16:creationId xmlns:a16="http://schemas.microsoft.com/office/drawing/2014/main" id="{4DCEAD05-4731-EE72-C573-55CE003D4096}"/>
              </a:ext>
            </a:extLst>
          </p:cNvPr>
          <p:cNvPicPr>
            <a:picLocks noChangeAspect="1"/>
          </p:cNvPicPr>
          <p:nvPr/>
        </p:nvPicPr>
        <p:blipFill>
          <a:blip r:embed="rId2"/>
          <a:stretch>
            <a:fillRect/>
          </a:stretch>
        </p:blipFill>
        <p:spPr>
          <a:xfrm>
            <a:off x="98540" y="3429000"/>
            <a:ext cx="5997460" cy="2949196"/>
          </a:xfrm>
          <a:prstGeom prst="rect">
            <a:avLst/>
          </a:prstGeom>
        </p:spPr>
      </p:pic>
      <p:pic>
        <p:nvPicPr>
          <p:cNvPr id="9" name="Picture 8">
            <a:extLst>
              <a:ext uri="{FF2B5EF4-FFF2-40B4-BE49-F238E27FC236}">
                <a16:creationId xmlns:a16="http://schemas.microsoft.com/office/drawing/2014/main" id="{184CECCB-F17C-FEE5-A9DB-7FDF691C417C}"/>
              </a:ext>
            </a:extLst>
          </p:cNvPr>
          <p:cNvPicPr>
            <a:picLocks noChangeAspect="1"/>
          </p:cNvPicPr>
          <p:nvPr/>
        </p:nvPicPr>
        <p:blipFill>
          <a:blip r:embed="rId3"/>
          <a:stretch>
            <a:fillRect/>
          </a:stretch>
        </p:blipFill>
        <p:spPr>
          <a:xfrm>
            <a:off x="6322523" y="2718486"/>
            <a:ext cx="4473163" cy="4139514"/>
          </a:xfrm>
          <a:prstGeom prst="rect">
            <a:avLst/>
          </a:prstGeom>
        </p:spPr>
      </p:pic>
    </p:spTree>
    <p:extLst>
      <p:ext uri="{BB962C8B-B14F-4D97-AF65-F5344CB8AC3E}">
        <p14:creationId xmlns:p14="http://schemas.microsoft.com/office/powerpoint/2010/main" val="3952943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43E833-6465-6E33-F82C-EA79EA165612}"/>
              </a:ext>
            </a:extLst>
          </p:cNvPr>
          <p:cNvSpPr txBox="1"/>
          <p:nvPr/>
        </p:nvSpPr>
        <p:spPr>
          <a:xfrm>
            <a:off x="257330" y="2228670"/>
            <a:ext cx="5081665" cy="1200329"/>
          </a:xfrm>
          <a:prstGeom prst="rect">
            <a:avLst/>
          </a:prstGeom>
          <a:noFill/>
        </p:spPr>
        <p:txBody>
          <a:bodyPr wrap="square">
            <a:spAutoFit/>
          </a:bodyPr>
          <a:lstStyle/>
          <a:p>
            <a:pPr algn="ctr"/>
            <a:r>
              <a:rPr lang="en-GB" sz="3600" b="1" dirty="0" err="1">
                <a:solidFill>
                  <a:srgbClr val="8BC63F"/>
                </a:solidFill>
                <a:latin typeface="MyriadPro-Bold"/>
              </a:rPr>
              <a:t>Phần</a:t>
            </a:r>
            <a:r>
              <a:rPr lang="en-GB" sz="3600" b="1" dirty="0">
                <a:solidFill>
                  <a:srgbClr val="8BC63F"/>
                </a:solidFill>
                <a:latin typeface="MyriadPro-Bold"/>
              </a:rPr>
              <a:t> 4</a:t>
            </a:r>
          </a:p>
          <a:p>
            <a:pPr algn="ctr"/>
            <a:r>
              <a:rPr lang="en-GB" sz="3600" b="1" dirty="0">
                <a:solidFill>
                  <a:srgbClr val="8BC63F"/>
                </a:solidFill>
                <a:latin typeface="MyriadPro-Bold"/>
              </a:rPr>
              <a:t>KẾ HOẠCH BÀI DẠY</a:t>
            </a:r>
            <a:endParaRPr lang="en-GB" sz="3600" dirty="0"/>
          </a:p>
        </p:txBody>
      </p:sp>
      <p:pic>
        <p:nvPicPr>
          <p:cNvPr id="7" name="Picture 6">
            <a:extLst>
              <a:ext uri="{FF2B5EF4-FFF2-40B4-BE49-F238E27FC236}">
                <a16:creationId xmlns:a16="http://schemas.microsoft.com/office/drawing/2014/main" id="{4AA2F705-915E-D394-3ED2-EDAD08556D0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8" t="5880" r="8163" b="15906"/>
          <a:stretch/>
        </p:blipFill>
        <p:spPr>
          <a:xfrm>
            <a:off x="5400000" y="1441799"/>
            <a:ext cx="6102972" cy="3974400"/>
          </a:xfrm>
          <a:prstGeom prst="rect">
            <a:avLst/>
          </a:prstGeom>
        </p:spPr>
      </p:pic>
    </p:spTree>
    <p:extLst>
      <p:ext uri="{BB962C8B-B14F-4D97-AF65-F5344CB8AC3E}">
        <p14:creationId xmlns:p14="http://schemas.microsoft.com/office/powerpoint/2010/main" val="17438538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111026-AD6A-C5A2-9BA8-6E7C5CA55C3F}"/>
              </a:ext>
            </a:extLst>
          </p:cNvPr>
          <p:cNvSpPr txBox="1"/>
          <p:nvPr/>
        </p:nvSpPr>
        <p:spPr>
          <a:xfrm>
            <a:off x="205946" y="1508719"/>
            <a:ext cx="11986054" cy="3046988"/>
          </a:xfrm>
          <a:prstGeom prst="rect">
            <a:avLst/>
          </a:prstGeom>
          <a:noFill/>
        </p:spPr>
        <p:txBody>
          <a:bodyPr wrap="square">
            <a:spAutoFit/>
          </a:bodyPr>
          <a:lstStyle/>
          <a:p>
            <a:r>
              <a:rPr lang="vi-VN" sz="3200" dirty="0">
                <a:latin typeface="Times New Roman" panose="02020603050405020304" pitchFamily="18" charset="0"/>
                <a:cs typeface="Times New Roman" panose="02020603050405020304" pitchFamily="18" charset="0"/>
              </a:rPr>
              <a:t>– Các bài học trong SGK môn Công nghệ 5 có thể quy về ba dạng sau:</a:t>
            </a:r>
          </a:p>
          <a:p>
            <a:r>
              <a:rPr lang="vi-VN" sz="3200" b="1" dirty="0">
                <a:latin typeface="Times New Roman" panose="02020603050405020304" pitchFamily="18" charset="0"/>
                <a:cs typeface="Times New Roman" panose="02020603050405020304" pitchFamily="18" charset="0"/>
              </a:rPr>
              <a:t>(1) Dạng bài tích hợp theo chủ đề.</a:t>
            </a:r>
          </a:p>
          <a:p>
            <a:r>
              <a:rPr lang="vi-VN" sz="3200" b="1" dirty="0">
                <a:latin typeface="Times New Roman" panose="02020603050405020304" pitchFamily="18" charset="0"/>
                <a:cs typeface="Times New Roman" panose="02020603050405020304" pitchFamily="18" charset="0"/>
              </a:rPr>
              <a:t>(2) Dự án học tập.</a:t>
            </a:r>
          </a:p>
          <a:p>
            <a:r>
              <a:rPr lang="vi-VN" sz="3200" b="1" dirty="0">
                <a:latin typeface="Times New Roman" panose="02020603050405020304" pitchFamily="18" charset="0"/>
                <a:cs typeface="Times New Roman" panose="02020603050405020304" pitchFamily="18" charset="0"/>
              </a:rPr>
              <a:t>(3) Dạng bài ôn tập chương.</a:t>
            </a:r>
          </a:p>
          <a:p>
            <a:r>
              <a:rPr lang="vi-VN" sz="3200" dirty="0">
                <a:latin typeface="Times New Roman" panose="02020603050405020304" pitchFamily="18" charset="0"/>
                <a:cs typeface="Times New Roman" panose="02020603050405020304" pitchFamily="18" charset="0"/>
              </a:rPr>
              <a:t>– Mỗi dạng bài có một cách thức tổ chức dạy học riêng. Sau đây là hướng dẫn dạy học cho từ dạng bài cụ thể:</a:t>
            </a:r>
          </a:p>
        </p:txBody>
      </p:sp>
    </p:spTree>
    <p:extLst>
      <p:ext uri="{BB962C8B-B14F-4D97-AF65-F5344CB8AC3E}">
        <p14:creationId xmlns:p14="http://schemas.microsoft.com/office/powerpoint/2010/main" val="2051080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6CCE08-0AF2-5D69-7292-935EB814B404}"/>
              </a:ext>
            </a:extLst>
          </p:cNvPr>
          <p:cNvSpPr txBox="1"/>
          <p:nvPr/>
        </p:nvSpPr>
        <p:spPr>
          <a:xfrm>
            <a:off x="257330" y="2228670"/>
            <a:ext cx="5081665" cy="1200329"/>
          </a:xfrm>
          <a:prstGeom prst="rect">
            <a:avLst/>
          </a:prstGeom>
          <a:noFill/>
        </p:spPr>
        <p:txBody>
          <a:bodyPr wrap="square">
            <a:spAutoFit/>
          </a:bodyPr>
          <a:lstStyle/>
          <a:p>
            <a:pPr algn="ctr"/>
            <a:r>
              <a:rPr lang="en-GB" sz="3600" b="1" dirty="0" err="1">
                <a:solidFill>
                  <a:srgbClr val="8BC63F"/>
                </a:solidFill>
                <a:latin typeface="MyriadPro-Bold"/>
              </a:rPr>
              <a:t>Phần</a:t>
            </a:r>
            <a:r>
              <a:rPr lang="en-GB" sz="3600" b="1" dirty="0">
                <a:solidFill>
                  <a:srgbClr val="8BC63F"/>
                </a:solidFill>
                <a:latin typeface="MyriadPro-Bold"/>
              </a:rPr>
              <a:t> 1</a:t>
            </a:r>
          </a:p>
          <a:p>
            <a:pPr algn="ctr"/>
            <a:r>
              <a:rPr lang="en-GB" sz="3600" b="1" dirty="0">
                <a:solidFill>
                  <a:srgbClr val="8BC63F"/>
                </a:solidFill>
                <a:latin typeface="MyriadPro-Bold"/>
              </a:rPr>
              <a:t>GIỚI THIỆU CHUNG </a:t>
            </a:r>
            <a:endParaRPr lang="en-GB" sz="3600" dirty="0"/>
          </a:p>
        </p:txBody>
      </p:sp>
      <p:pic>
        <p:nvPicPr>
          <p:cNvPr id="6" name="Picture 5">
            <a:extLst>
              <a:ext uri="{FF2B5EF4-FFF2-40B4-BE49-F238E27FC236}">
                <a16:creationId xmlns:a16="http://schemas.microsoft.com/office/drawing/2014/main" id="{2BA7E119-A3B4-729B-A7A1-721A1662BD35}"/>
              </a:ext>
            </a:extLst>
          </p:cNvPr>
          <p:cNvPicPr>
            <a:picLocks noChangeAspect="1"/>
          </p:cNvPicPr>
          <p:nvPr/>
        </p:nvPicPr>
        <p:blipFill rotWithShape="1">
          <a:blip r:embed="rId2"/>
          <a:srcRect l="39625" t="40105" r="11832" b="2151"/>
          <a:stretch/>
        </p:blipFill>
        <p:spPr>
          <a:xfrm>
            <a:off x="5133600" y="1296000"/>
            <a:ext cx="5918400" cy="3960000"/>
          </a:xfrm>
          <a:prstGeom prst="rect">
            <a:avLst/>
          </a:prstGeom>
        </p:spPr>
      </p:pic>
    </p:spTree>
    <p:extLst>
      <p:ext uri="{BB962C8B-B14F-4D97-AF65-F5344CB8AC3E}">
        <p14:creationId xmlns:p14="http://schemas.microsoft.com/office/powerpoint/2010/main" val="2482893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269AF4-2895-3010-9928-0E1686126044}"/>
              </a:ext>
            </a:extLst>
          </p:cNvPr>
          <p:cNvPicPr>
            <a:picLocks noChangeAspect="1"/>
          </p:cNvPicPr>
          <p:nvPr/>
        </p:nvPicPr>
        <p:blipFill>
          <a:blip r:embed="rId2"/>
          <a:stretch>
            <a:fillRect/>
          </a:stretch>
        </p:blipFill>
        <p:spPr>
          <a:xfrm>
            <a:off x="2781012" y="0"/>
            <a:ext cx="7992168" cy="5943600"/>
          </a:xfrm>
          <a:prstGeom prst="rect">
            <a:avLst/>
          </a:prstGeom>
        </p:spPr>
      </p:pic>
      <p:sp>
        <p:nvSpPr>
          <p:cNvPr id="5" name="TextBox 4">
            <a:extLst>
              <a:ext uri="{FF2B5EF4-FFF2-40B4-BE49-F238E27FC236}">
                <a16:creationId xmlns:a16="http://schemas.microsoft.com/office/drawing/2014/main" id="{C8B7E59E-9923-9D70-FDE3-03E12F3E00BD}"/>
              </a:ext>
            </a:extLst>
          </p:cNvPr>
          <p:cNvSpPr txBox="1"/>
          <p:nvPr/>
        </p:nvSpPr>
        <p:spPr>
          <a:xfrm>
            <a:off x="2891481" y="0"/>
            <a:ext cx="630195" cy="369332"/>
          </a:xfrm>
          <a:prstGeom prst="rect">
            <a:avLst/>
          </a:prstGeom>
          <a:solidFill>
            <a:schemeClr val="bg1"/>
          </a:solidFill>
        </p:spPr>
        <p:txBody>
          <a:bodyPr wrap="square" rtlCol="0">
            <a:spAutoFit/>
          </a:bodyPr>
          <a:lstStyle/>
          <a:p>
            <a:endParaRPr lang="vi-VN" dirty="0"/>
          </a:p>
        </p:txBody>
      </p:sp>
    </p:spTree>
    <p:extLst>
      <p:ext uri="{BB962C8B-B14F-4D97-AF65-F5344CB8AC3E}">
        <p14:creationId xmlns:p14="http://schemas.microsoft.com/office/powerpoint/2010/main" val="2190693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9340F1-9F9B-FCA0-9328-2F283A7FF346}"/>
              </a:ext>
            </a:extLst>
          </p:cNvPr>
          <p:cNvSpPr txBox="1"/>
          <p:nvPr/>
        </p:nvSpPr>
        <p:spPr>
          <a:xfrm>
            <a:off x="2446638" y="582067"/>
            <a:ext cx="8390237" cy="5262979"/>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Thiết kế </a:t>
            </a:r>
            <a:r>
              <a:rPr lang="vi-VN" sz="2800" b="1" dirty="0" err="1">
                <a:latin typeface="Times New Roman" panose="02020603050405020304" pitchFamily="18" charset="0"/>
                <a:cs typeface="Times New Roman" panose="02020603050405020304" pitchFamily="18" charset="0"/>
              </a:rPr>
              <a:t>kế</a:t>
            </a:r>
            <a:r>
              <a:rPr lang="vi-VN" sz="2800" b="1" dirty="0">
                <a:latin typeface="Times New Roman" panose="02020603050405020304" pitchFamily="18" charset="0"/>
                <a:cs typeface="Times New Roman" panose="02020603050405020304" pitchFamily="18" charset="0"/>
              </a:rPr>
              <a:t> hoạch bài dạy cho dạng bài dự án học tập </a:t>
            </a:r>
          </a:p>
          <a:p>
            <a:r>
              <a:rPr lang="vi-VN" sz="2800" dirty="0">
                <a:solidFill>
                  <a:srgbClr val="C00000"/>
                </a:solidFill>
                <a:latin typeface="Times New Roman" panose="02020603050405020304" pitchFamily="18" charset="0"/>
                <a:cs typeface="Times New Roman" panose="02020603050405020304" pitchFamily="18" charset="0"/>
              </a:rPr>
              <a:t>a. Mục tiêu</a:t>
            </a:r>
          </a:p>
          <a:p>
            <a:r>
              <a:rPr lang="vi-VN" sz="2800" dirty="0">
                <a:latin typeface="Times New Roman" panose="02020603050405020304" pitchFamily="18" charset="0"/>
                <a:cs typeface="Times New Roman" panose="02020603050405020304" pitchFamily="18" charset="0"/>
              </a:rPr>
              <a:t>– Kiến thức, kĩ năng</a:t>
            </a:r>
          </a:p>
          <a:p>
            <a:r>
              <a:rPr lang="vi-VN" sz="2800" dirty="0">
                <a:latin typeface="Times New Roman" panose="02020603050405020304" pitchFamily="18" charset="0"/>
                <a:cs typeface="Times New Roman" panose="02020603050405020304" pitchFamily="18" charset="0"/>
              </a:rPr>
              <a:t>– Phẩm chất và năng lực chung.</a:t>
            </a:r>
          </a:p>
          <a:p>
            <a:r>
              <a:rPr lang="vi-VN" sz="2800" dirty="0">
                <a:latin typeface="Times New Roman" panose="02020603050405020304" pitchFamily="18" charset="0"/>
                <a:cs typeface="Times New Roman" panose="02020603050405020304" pitchFamily="18" charset="0"/>
              </a:rPr>
              <a:t>– Năng lực công nghệ.</a:t>
            </a:r>
          </a:p>
          <a:p>
            <a:r>
              <a:rPr lang="vi-VN" sz="2800" dirty="0">
                <a:solidFill>
                  <a:srgbClr val="C00000"/>
                </a:solidFill>
                <a:latin typeface="Times New Roman" panose="02020603050405020304" pitchFamily="18" charset="0"/>
                <a:cs typeface="Times New Roman" panose="02020603050405020304" pitchFamily="18" charset="0"/>
              </a:rPr>
              <a:t>b. Phương tiện – thiết bị dạy học</a:t>
            </a:r>
          </a:p>
          <a:p>
            <a:r>
              <a:rPr lang="vi-VN" sz="2800" dirty="0">
                <a:latin typeface="Times New Roman" panose="02020603050405020304" pitchFamily="18" charset="0"/>
                <a:cs typeface="Times New Roman" panose="02020603050405020304" pitchFamily="18" charset="0"/>
              </a:rPr>
              <a:t>– Chuẩn bị của giáo viên.</a:t>
            </a:r>
          </a:p>
          <a:p>
            <a:r>
              <a:rPr lang="vi-VN" sz="2800" dirty="0">
                <a:latin typeface="Times New Roman" panose="02020603050405020304" pitchFamily="18" charset="0"/>
                <a:cs typeface="Times New Roman" panose="02020603050405020304" pitchFamily="18" charset="0"/>
              </a:rPr>
              <a:t>– Chuẩn bị của học sinh.</a:t>
            </a:r>
          </a:p>
          <a:p>
            <a:r>
              <a:rPr lang="vi-VN" sz="2800" dirty="0">
                <a:solidFill>
                  <a:srgbClr val="C00000"/>
                </a:solidFill>
                <a:latin typeface="Times New Roman" panose="02020603050405020304" pitchFamily="18" charset="0"/>
                <a:cs typeface="Times New Roman" panose="02020603050405020304" pitchFamily="18" charset="0"/>
              </a:rPr>
              <a:t>c. Các hoạt động dạy học</a:t>
            </a:r>
          </a:p>
          <a:p>
            <a:r>
              <a:rPr lang="vi-VN" sz="2800" dirty="0">
                <a:latin typeface="Times New Roman" panose="02020603050405020304" pitchFamily="18" charset="0"/>
                <a:cs typeface="Times New Roman" panose="02020603050405020304" pitchFamily="18" charset="0"/>
              </a:rPr>
              <a:t>– Hoạt động khởi động.</a:t>
            </a:r>
          </a:p>
          <a:p>
            <a:r>
              <a:rPr lang="vi-VN" sz="2800" dirty="0">
                <a:latin typeface="Times New Roman" panose="02020603050405020304" pitchFamily="18" charset="0"/>
                <a:cs typeface="Times New Roman" panose="02020603050405020304" pitchFamily="18" charset="0"/>
              </a:rPr>
              <a:t>– Thực hiện dự án.</a:t>
            </a:r>
          </a:p>
          <a:p>
            <a:r>
              <a:rPr lang="vi-VN" sz="2800" dirty="0">
                <a:latin typeface="Times New Roman" panose="02020603050405020304" pitchFamily="18" charset="0"/>
                <a:cs typeface="Times New Roman" panose="02020603050405020304" pitchFamily="18" charset="0"/>
              </a:rPr>
              <a:t>– Đánh giá</a:t>
            </a:r>
          </a:p>
        </p:txBody>
      </p:sp>
    </p:spTree>
    <p:extLst>
      <p:ext uri="{BB962C8B-B14F-4D97-AF65-F5344CB8AC3E}">
        <p14:creationId xmlns:p14="http://schemas.microsoft.com/office/powerpoint/2010/main" val="3792073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2990E1-7C90-F6F7-8752-9D30B27A8015}"/>
              </a:ext>
            </a:extLst>
          </p:cNvPr>
          <p:cNvSpPr txBox="1"/>
          <p:nvPr/>
        </p:nvSpPr>
        <p:spPr>
          <a:xfrm>
            <a:off x="2631989" y="576687"/>
            <a:ext cx="8563233" cy="6124754"/>
          </a:xfrm>
          <a:prstGeom prst="rect">
            <a:avLst/>
          </a:prstGeom>
          <a:noFill/>
        </p:spPr>
        <p:txBody>
          <a:bodyPr wrap="square">
            <a:spAutoFit/>
          </a:bodyPr>
          <a:lstStyle/>
          <a:p>
            <a:r>
              <a:rPr lang="vi-VN" sz="2800" b="1" dirty="0">
                <a:latin typeface="Times New Roman" panose="02020603050405020304" pitchFamily="18" charset="0"/>
                <a:cs typeface="Times New Roman" panose="02020603050405020304" pitchFamily="18" charset="0"/>
              </a:rPr>
              <a:t>Thiết kế </a:t>
            </a:r>
            <a:r>
              <a:rPr lang="vi-VN" sz="2800" b="1" dirty="0" err="1">
                <a:latin typeface="Times New Roman" panose="02020603050405020304" pitchFamily="18" charset="0"/>
                <a:cs typeface="Times New Roman" panose="02020603050405020304" pitchFamily="18" charset="0"/>
              </a:rPr>
              <a:t>kế</a:t>
            </a:r>
            <a:r>
              <a:rPr lang="vi-VN" sz="2800" b="1" dirty="0">
                <a:latin typeface="Times New Roman" panose="02020603050405020304" pitchFamily="18" charset="0"/>
                <a:cs typeface="Times New Roman" panose="02020603050405020304" pitchFamily="18" charset="0"/>
              </a:rPr>
              <a:t> hoạch bài dạy cho dạng bài ôn tập chương</a:t>
            </a:r>
          </a:p>
          <a:p>
            <a:r>
              <a:rPr lang="vi-VN" sz="2800" dirty="0">
                <a:solidFill>
                  <a:srgbClr val="C00000"/>
                </a:solidFill>
                <a:latin typeface="Times New Roman" panose="02020603050405020304" pitchFamily="18" charset="0"/>
                <a:cs typeface="Times New Roman" panose="02020603050405020304" pitchFamily="18" charset="0"/>
              </a:rPr>
              <a:t>a. Mục tiêu</a:t>
            </a:r>
          </a:p>
          <a:p>
            <a:r>
              <a:rPr lang="vi-VN" sz="2800" dirty="0">
                <a:latin typeface="Times New Roman" panose="02020603050405020304" pitchFamily="18" charset="0"/>
                <a:cs typeface="Times New Roman" panose="02020603050405020304" pitchFamily="18" charset="0"/>
              </a:rPr>
              <a:t>– Kiến thức, kĩ năng.</a:t>
            </a:r>
          </a:p>
          <a:p>
            <a:r>
              <a:rPr lang="vi-VN" sz="2800" dirty="0">
                <a:latin typeface="Times New Roman" panose="02020603050405020304" pitchFamily="18" charset="0"/>
                <a:cs typeface="Times New Roman" panose="02020603050405020304" pitchFamily="18" charset="0"/>
              </a:rPr>
              <a:t>– Phẩm chất và năng lực chung.</a:t>
            </a:r>
          </a:p>
          <a:p>
            <a:r>
              <a:rPr lang="vi-VN" sz="2800" dirty="0">
                <a:solidFill>
                  <a:srgbClr val="C00000"/>
                </a:solidFill>
                <a:latin typeface="Times New Roman" panose="02020603050405020304" pitchFamily="18" charset="0"/>
                <a:cs typeface="Times New Roman" panose="02020603050405020304" pitchFamily="18" charset="0"/>
              </a:rPr>
              <a:t>b. Phương tiện – thiết bị dạy học</a:t>
            </a:r>
          </a:p>
          <a:p>
            <a:r>
              <a:rPr lang="vi-VN" sz="2800" dirty="0">
                <a:latin typeface="Times New Roman" panose="02020603050405020304" pitchFamily="18" charset="0"/>
                <a:cs typeface="Times New Roman" panose="02020603050405020304" pitchFamily="18" charset="0"/>
              </a:rPr>
              <a:t>– Chuẩn bị của giáo viên.</a:t>
            </a:r>
          </a:p>
          <a:p>
            <a:r>
              <a:rPr lang="vi-VN" sz="2800" dirty="0">
                <a:latin typeface="Times New Roman" panose="02020603050405020304" pitchFamily="18" charset="0"/>
                <a:cs typeface="Times New Roman" panose="02020603050405020304" pitchFamily="18" charset="0"/>
              </a:rPr>
              <a:t>– Chuẩn bị của học sinh.</a:t>
            </a:r>
          </a:p>
          <a:p>
            <a:r>
              <a:rPr lang="vi-VN" sz="2800" dirty="0">
                <a:solidFill>
                  <a:srgbClr val="C00000"/>
                </a:solidFill>
                <a:latin typeface="Times New Roman" panose="02020603050405020304" pitchFamily="18" charset="0"/>
                <a:cs typeface="Times New Roman" panose="02020603050405020304" pitchFamily="18" charset="0"/>
              </a:rPr>
              <a:t>c. Các hoạt động dạy học</a:t>
            </a:r>
          </a:p>
          <a:p>
            <a:r>
              <a:rPr lang="vi-VN" sz="2800" dirty="0">
                <a:latin typeface="Times New Roman" panose="02020603050405020304" pitchFamily="18" charset="0"/>
                <a:cs typeface="Times New Roman" panose="02020603050405020304" pitchFamily="18" charset="0"/>
              </a:rPr>
              <a:t>– Mục tiêu.</a:t>
            </a:r>
          </a:p>
          <a:p>
            <a:r>
              <a:rPr lang="vi-VN" sz="2800" dirty="0">
                <a:latin typeface="Times New Roman" panose="02020603050405020304" pitchFamily="18" charset="0"/>
                <a:cs typeface="Times New Roman" panose="02020603050405020304" pitchFamily="18" charset="0"/>
              </a:rPr>
              <a:t>– Hoạt động dạy học:</a:t>
            </a:r>
          </a:p>
          <a:p>
            <a:r>
              <a:rPr lang="vi-VN" sz="2800" dirty="0">
                <a:latin typeface="Times New Roman" panose="02020603050405020304" pitchFamily="18" charset="0"/>
                <a:cs typeface="Times New Roman" panose="02020603050405020304" pitchFamily="18" charset="0"/>
              </a:rPr>
              <a:t>+ Khởi động.</a:t>
            </a:r>
          </a:p>
          <a:p>
            <a:r>
              <a:rPr lang="vi-VN" sz="2800" dirty="0">
                <a:latin typeface="Times New Roman" panose="02020603050405020304" pitchFamily="18" charset="0"/>
                <a:cs typeface="Times New Roman" panose="02020603050405020304" pitchFamily="18" charset="0"/>
              </a:rPr>
              <a:t>+ Khám phá.</a:t>
            </a:r>
          </a:p>
          <a:p>
            <a:r>
              <a:rPr lang="vi-VN" sz="2800" dirty="0">
                <a:latin typeface="Times New Roman" panose="02020603050405020304" pitchFamily="18" charset="0"/>
                <a:cs typeface="Times New Roman" panose="02020603050405020304" pitchFamily="18" charset="0"/>
              </a:rPr>
              <a:t>+ Kết luận.</a:t>
            </a:r>
          </a:p>
          <a:p>
            <a:r>
              <a:rPr lang="vi-VN" sz="2800" dirty="0">
                <a:latin typeface="Times New Roman" panose="02020603050405020304" pitchFamily="18" charset="0"/>
                <a:cs typeface="Times New Roman" panose="02020603050405020304" pitchFamily="18" charset="0"/>
              </a:rPr>
              <a:t>– Đánh giá</a:t>
            </a:r>
          </a:p>
        </p:txBody>
      </p:sp>
    </p:spTree>
    <p:extLst>
      <p:ext uri="{BB962C8B-B14F-4D97-AF65-F5344CB8AC3E}">
        <p14:creationId xmlns:p14="http://schemas.microsoft.com/office/powerpoint/2010/main" val="808374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8CD341-DBE7-9AC7-7537-DDABD6E6E4DE}"/>
              </a:ext>
            </a:extLst>
          </p:cNvPr>
          <p:cNvSpPr txBox="1"/>
          <p:nvPr/>
        </p:nvSpPr>
        <p:spPr>
          <a:xfrm>
            <a:off x="726313" y="1084655"/>
            <a:ext cx="5494605" cy="461665"/>
          </a:xfrm>
          <a:prstGeom prst="rect">
            <a:avLst/>
          </a:prstGeom>
          <a:noFill/>
        </p:spPr>
        <p:txBody>
          <a:bodyPr wrap="square" rtlCol="0">
            <a:spAutoFit/>
          </a:bodyPr>
          <a:lstStyle/>
          <a:p>
            <a:r>
              <a:rPr lang="en-US" sz="2400" b="1" dirty="0">
                <a:solidFill>
                  <a:srgbClr val="3EB8EB"/>
                </a:solidFill>
                <a:latin typeface="Arial" panose="020B0604020202020204" pitchFamily="34" charset="0"/>
                <a:cs typeface="Arial" panose="020B0604020202020204" pitchFamily="34" charset="0"/>
              </a:rPr>
              <a:t>TÀI LIỆU HỖ TRỢ</a:t>
            </a:r>
          </a:p>
        </p:txBody>
      </p:sp>
      <p:sp>
        <p:nvSpPr>
          <p:cNvPr id="9" name="Rectangle 8">
            <a:extLst>
              <a:ext uri="{FF2B5EF4-FFF2-40B4-BE49-F238E27FC236}">
                <a16:creationId xmlns:a16="http://schemas.microsoft.com/office/drawing/2014/main" id="{1118983E-E987-5867-EE47-1B46D016D65A}"/>
              </a:ext>
            </a:extLst>
          </p:cNvPr>
          <p:cNvSpPr/>
          <p:nvPr/>
        </p:nvSpPr>
        <p:spPr>
          <a:xfrm>
            <a:off x="856800" y="1941813"/>
            <a:ext cx="3304800" cy="2563651"/>
          </a:xfrm>
          <a:prstGeom prst="rect">
            <a:avLst/>
          </a:prstGeom>
        </p:spPr>
        <p:txBody>
          <a:bodyPr wrap="square">
            <a:spAutoFit/>
          </a:bodyPr>
          <a:lstStyle/>
          <a:p>
            <a:pPr marL="285750" indent="-285750" algn="just" defTabSz="1828434">
              <a:lnSpc>
                <a:spcPct val="120000"/>
              </a:lnSpc>
              <a:spcBef>
                <a:spcPts val="300"/>
              </a:spcBef>
              <a:spcAft>
                <a:spcPts val="1200"/>
              </a:spcAft>
              <a:buFontTx/>
              <a:buChar char="-"/>
            </a:pP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SGV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và</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SBT</a:t>
            </a: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marL="285750" indent="-285750" algn="just" defTabSz="1828434">
              <a:lnSpc>
                <a:spcPct val="120000"/>
              </a:lnSpc>
              <a:spcBef>
                <a:spcPts val="300"/>
              </a:spcBef>
              <a:spcAft>
                <a:spcPts val="1200"/>
              </a:spcAft>
              <a:buFontTx/>
              <a:buChar char="-"/>
            </a:pP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Website:</a:t>
            </a:r>
          </a:p>
          <a:p>
            <a:pPr indent="266700" algn="just">
              <a:lnSpc>
                <a:spcPct val="107000"/>
              </a:lnSpc>
              <a:spcBef>
                <a:spcPts val="300"/>
              </a:spcBef>
              <a:spcAft>
                <a:spcPts val="300"/>
              </a:spcAft>
            </a:pPr>
            <a:r>
              <a:rPr lang="en-US" sz="1800" i="1"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2"/>
              </a:rPr>
              <a:t>https://taphuan.nxbgd.vn/#/</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indent="266700" algn="just">
              <a:lnSpc>
                <a:spcPct val="107000"/>
              </a:lnSpc>
              <a:spcBef>
                <a:spcPts val="300"/>
              </a:spcBef>
              <a:spcAft>
                <a:spcPts val="300"/>
              </a:spcAft>
            </a:pPr>
            <a:r>
              <a:rPr lang="en-US" sz="1800" i="1"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3"/>
              </a:rPr>
              <a:t>https://hanhtrangso.nxbgd.vn/</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indent="266700" algn="just">
              <a:lnSpc>
                <a:spcPct val="107000"/>
              </a:lnSpc>
              <a:spcBef>
                <a:spcPts val="300"/>
              </a:spcBef>
              <a:spcAft>
                <a:spcPts val="300"/>
              </a:spcAft>
            </a:pPr>
            <a:r>
              <a:rPr lang="en-US" sz="1800" i="1" u="sng" dirty="0">
                <a:solidFill>
                  <a:srgbClr val="0563C1"/>
                </a:solidFill>
                <a:effectLst/>
                <a:latin typeface="Times New Roman" panose="02020603050405020304" pitchFamily="18" charset="0"/>
                <a:ea typeface="DengXian" panose="02010600030101010101" pitchFamily="2" charset="-122"/>
                <a:cs typeface="Times New Roman" panose="02020603050405020304" pitchFamily="18" charset="0"/>
                <a:hlinkClick r:id="rId4"/>
              </a:rPr>
              <a:t>https://chantroisangtao.vn/</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a:p>
            <a:pPr algn="just" defTabSz="1828434">
              <a:lnSpc>
                <a:spcPct val="120000"/>
              </a:lnSpc>
              <a:spcBef>
                <a:spcPts val="300"/>
              </a:spcBef>
              <a:spcAft>
                <a:spcPts val="1200"/>
              </a:spcAft>
            </a:pPr>
            <a:endParaRPr lang="en-GB" kern="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66216F31-762D-7757-ABFB-094FA4EB3A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5696" y="2044800"/>
            <a:ext cx="2907115" cy="4082400"/>
          </a:xfrm>
          <a:prstGeom prst="rect">
            <a:avLst/>
          </a:prstGeom>
        </p:spPr>
      </p:pic>
      <p:pic>
        <p:nvPicPr>
          <p:cNvPr id="13" name="Picture 12">
            <a:extLst>
              <a:ext uri="{FF2B5EF4-FFF2-40B4-BE49-F238E27FC236}">
                <a16:creationId xmlns:a16="http://schemas.microsoft.com/office/drawing/2014/main" id="{FDF9C2E6-778F-8D2B-FFB0-874362F661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58572" y="1143120"/>
            <a:ext cx="2907115" cy="4136862"/>
          </a:xfrm>
          <a:prstGeom prst="rect">
            <a:avLst/>
          </a:prstGeom>
        </p:spPr>
      </p:pic>
    </p:spTree>
    <p:extLst>
      <p:ext uri="{BB962C8B-B14F-4D97-AF65-F5344CB8AC3E}">
        <p14:creationId xmlns:p14="http://schemas.microsoft.com/office/powerpoint/2010/main" val="442166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92028" y="1308460"/>
            <a:ext cx="10413732" cy="3860169"/>
          </a:xfrm>
          <a:prstGeom prst="rect">
            <a:avLst/>
          </a:prstGeom>
        </p:spPr>
      </p:pic>
    </p:spTree>
    <p:extLst>
      <p:ext uri="{BB962C8B-B14F-4D97-AF65-F5344CB8AC3E}">
        <p14:creationId xmlns:p14="http://schemas.microsoft.com/office/powerpoint/2010/main" val="2191188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97B8E9-6469-A41A-439D-BB9A6703937D}"/>
              </a:ext>
            </a:extLst>
          </p:cNvPr>
          <p:cNvPicPr>
            <a:picLocks noChangeAspect="1"/>
          </p:cNvPicPr>
          <p:nvPr/>
        </p:nvPicPr>
        <p:blipFill>
          <a:blip r:embed="rId2"/>
          <a:stretch>
            <a:fillRect/>
          </a:stretch>
        </p:blipFill>
        <p:spPr>
          <a:xfrm>
            <a:off x="2510911" y="2193076"/>
            <a:ext cx="7170177" cy="1235924"/>
          </a:xfrm>
          <a:prstGeom prst="rect">
            <a:avLst/>
          </a:prstGeom>
        </p:spPr>
      </p:pic>
    </p:spTree>
    <p:extLst>
      <p:ext uri="{BB962C8B-B14F-4D97-AF65-F5344CB8AC3E}">
        <p14:creationId xmlns:p14="http://schemas.microsoft.com/office/powerpoint/2010/main" val="2782330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F9FFD4-6703-173E-8FC0-D39F6E8768CF}"/>
              </a:ext>
            </a:extLst>
          </p:cNvPr>
          <p:cNvSpPr txBox="1"/>
          <p:nvPr/>
        </p:nvSpPr>
        <p:spPr>
          <a:xfrm>
            <a:off x="726312" y="1084655"/>
            <a:ext cx="9065687" cy="461665"/>
          </a:xfrm>
          <a:prstGeom prst="rect">
            <a:avLst/>
          </a:prstGeom>
          <a:noFill/>
        </p:spPr>
        <p:txBody>
          <a:bodyPr wrap="square" rtlCol="0">
            <a:spAutoFit/>
          </a:bodyPr>
          <a:lstStyle/>
          <a:p>
            <a:r>
              <a:rPr lang="en-US" sz="2400" b="1" dirty="0">
                <a:solidFill>
                  <a:srgbClr val="3EB8EB"/>
                </a:solidFill>
                <a:latin typeface="Arial" panose="020B0604020202020204" pitchFamily="34" charset="0"/>
                <a:cs typeface="Arial" panose="020B0604020202020204" pitchFamily="34" charset="0"/>
              </a:rPr>
              <a:t>1. ĐIỂM MỚI CỦA CHƯƠNG TRÌNH</a:t>
            </a:r>
          </a:p>
        </p:txBody>
      </p:sp>
      <p:sp>
        <p:nvSpPr>
          <p:cNvPr id="6" name="Rectangle 5">
            <a:extLst>
              <a:ext uri="{FF2B5EF4-FFF2-40B4-BE49-F238E27FC236}">
                <a16:creationId xmlns:a16="http://schemas.microsoft.com/office/drawing/2014/main" id="{FD995371-3F6A-C0C7-7BB5-D891EE3D135F}"/>
              </a:ext>
            </a:extLst>
          </p:cNvPr>
          <p:cNvSpPr/>
          <p:nvPr/>
        </p:nvSpPr>
        <p:spPr>
          <a:xfrm>
            <a:off x="726312" y="2413209"/>
            <a:ext cx="5180089" cy="2031582"/>
          </a:xfrm>
          <a:prstGeom prst="rect">
            <a:avLst/>
          </a:prstGeom>
        </p:spPr>
        <p:txBody>
          <a:bodyPr wrap="square">
            <a:spAutoFit/>
          </a:bodyPr>
          <a:lstStyle/>
          <a:p>
            <a:pPr marL="285750" indent="-285750" algn="just" defTabSz="1828434">
              <a:lnSpc>
                <a:spcPct val="120000"/>
              </a:lnSpc>
              <a:spcAft>
                <a:spcPts val="1200"/>
              </a:spcAft>
              <a:buFontTx/>
              <a:buChar char="-"/>
            </a:pPr>
            <a:r>
              <a:rPr lang="en-US" dirty="0" err="1">
                <a:solidFill>
                  <a:srgbClr val="002060"/>
                </a:solidFill>
                <a:latin typeface="Arial" panose="020B0604020202020204" pitchFamily="34" charset="0"/>
                <a:cs typeface="Arial" panose="020B0604020202020204" pitchFamily="34" charset="0"/>
              </a:rPr>
              <a:t>Chú</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trọng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giáo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dục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vai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trò</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mặt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trái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của</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sản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phẩm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công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nghệ</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trong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đời</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sống</a:t>
            </a:r>
            <a:r>
              <a:rPr lang="en-US" dirty="0">
                <a:solidFill>
                  <a:srgbClr val="002060"/>
                </a:solidFill>
                <a:latin typeface="Arial" panose="020B0604020202020204" pitchFamily="34" charset="0"/>
                <a:cs typeface="Arial" panose="020B0604020202020204" pitchFamily="34" charset="0"/>
              </a:rPr>
              <a:t>.</a:t>
            </a:r>
          </a:p>
          <a:p>
            <a:pPr marL="285750" indent="-285750" algn="just" defTabSz="1828434">
              <a:lnSpc>
                <a:spcPct val="120000"/>
              </a:lnSpc>
              <a:spcAft>
                <a:spcPts val="1200"/>
              </a:spcAft>
              <a:buFontTx/>
              <a:buChar char="-"/>
            </a:pPr>
            <a:r>
              <a:rPr lang="en-US" dirty="0" err="1">
                <a:solidFill>
                  <a:srgbClr val="002060"/>
                </a:solidFill>
                <a:latin typeface="Arial" panose="020B0604020202020204" pitchFamily="34" charset="0"/>
                <a:cs typeface="Arial" panose="020B0604020202020204" pitchFamily="34" charset="0"/>
              </a:rPr>
              <a:t>Rèn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luyện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phát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triển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năng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lực</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thiết</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kế</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và</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sử</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dụng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sản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phẩm</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công</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nghệ</a:t>
            </a:r>
            <a:r>
              <a:rPr lang="en-US" dirty="0">
                <a:solidFill>
                  <a:srgbClr val="002060"/>
                </a:solidFill>
                <a:latin typeface="Arial" panose="020B0604020202020204" pitchFamily="34" charset="0"/>
                <a:cs typeface="Arial" panose="020B0604020202020204" pitchFamily="34" charset="0"/>
              </a:rPr>
              <a:t>.</a:t>
            </a:r>
          </a:p>
          <a:p>
            <a:pPr marL="285750" indent="-285750" algn="just" defTabSz="1828434">
              <a:lnSpc>
                <a:spcPct val="120000"/>
              </a:lnSpc>
              <a:spcAft>
                <a:spcPts val="1200"/>
              </a:spcAft>
              <a:buFontTx/>
              <a:buChar char="-"/>
            </a:pPr>
            <a:r>
              <a:rPr lang="en-US" dirty="0" err="1">
                <a:solidFill>
                  <a:srgbClr val="002060"/>
                </a:solidFill>
                <a:latin typeface="Arial" panose="020B0604020202020204" pitchFamily="34" charset="0"/>
                <a:cs typeface="Arial" panose="020B0604020202020204" pitchFamily="34" charset="0"/>
              </a:rPr>
              <a:t>Tiếp</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cận</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giáo</a:t>
            </a:r>
            <a:r>
              <a:rPr lang="en-US" dirty="0">
                <a:solidFill>
                  <a:srgbClr val="002060"/>
                </a:solidFill>
                <a:latin typeface="Arial" panose="020B0604020202020204" pitchFamily="34" charset="0"/>
                <a:cs typeface="Arial" panose="020B0604020202020204" pitchFamily="34" charset="0"/>
              </a:rPr>
              <a:t> </a:t>
            </a:r>
            <a:r>
              <a:rPr lang="en-US" dirty="0" err="1">
                <a:solidFill>
                  <a:srgbClr val="002060"/>
                </a:solidFill>
                <a:latin typeface="Arial" panose="020B0604020202020204" pitchFamily="34" charset="0"/>
                <a:cs typeface="Arial" panose="020B0604020202020204" pitchFamily="34" charset="0"/>
              </a:rPr>
              <a:t>dục</a:t>
            </a:r>
            <a:r>
              <a:rPr lang="en-US" dirty="0">
                <a:solidFill>
                  <a:srgbClr val="002060"/>
                </a:solidFill>
                <a:latin typeface="Arial" panose="020B0604020202020204" pitchFamily="34" charset="0"/>
                <a:cs typeface="Arial" panose="020B0604020202020204" pitchFamily="34" charset="0"/>
              </a:rPr>
              <a:t> STEM</a:t>
            </a:r>
          </a:p>
        </p:txBody>
      </p:sp>
      <p:pic>
        <p:nvPicPr>
          <p:cNvPr id="3" name="Picture 2">
            <a:extLst>
              <a:ext uri="{FF2B5EF4-FFF2-40B4-BE49-F238E27FC236}">
                <a16:creationId xmlns:a16="http://schemas.microsoft.com/office/drawing/2014/main" id="{B20E2751-6888-88C7-DCCF-50BD96C6805D}"/>
              </a:ext>
            </a:extLst>
          </p:cNvPr>
          <p:cNvPicPr>
            <a:picLocks noChangeAspect="1"/>
          </p:cNvPicPr>
          <p:nvPr/>
        </p:nvPicPr>
        <p:blipFill>
          <a:blip r:embed="rId2"/>
          <a:stretch>
            <a:fillRect/>
          </a:stretch>
        </p:blipFill>
        <p:spPr>
          <a:xfrm>
            <a:off x="6555513" y="1411372"/>
            <a:ext cx="4214225" cy="3871295"/>
          </a:xfrm>
          <a:prstGeom prst="rect">
            <a:avLst/>
          </a:prstGeom>
        </p:spPr>
      </p:pic>
    </p:spTree>
    <p:extLst>
      <p:ext uri="{BB962C8B-B14F-4D97-AF65-F5344CB8AC3E}">
        <p14:creationId xmlns:p14="http://schemas.microsoft.com/office/powerpoint/2010/main" val="2330850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3BA5A6-77E6-FBE4-E215-CB4BFA6FD761}"/>
              </a:ext>
            </a:extLst>
          </p:cNvPr>
          <p:cNvPicPr>
            <a:picLocks noChangeAspect="1"/>
          </p:cNvPicPr>
          <p:nvPr/>
        </p:nvPicPr>
        <p:blipFill>
          <a:blip r:embed="rId2"/>
          <a:stretch>
            <a:fillRect/>
          </a:stretch>
        </p:blipFill>
        <p:spPr>
          <a:xfrm>
            <a:off x="457202" y="0"/>
            <a:ext cx="5218449" cy="3672885"/>
          </a:xfrm>
          <a:prstGeom prst="rect">
            <a:avLst/>
          </a:prstGeom>
        </p:spPr>
      </p:pic>
      <p:pic>
        <p:nvPicPr>
          <p:cNvPr id="9" name="Picture 8">
            <a:extLst>
              <a:ext uri="{FF2B5EF4-FFF2-40B4-BE49-F238E27FC236}">
                <a16:creationId xmlns:a16="http://schemas.microsoft.com/office/drawing/2014/main" id="{562D4051-297B-F7E7-0453-6887BB7567EF}"/>
              </a:ext>
            </a:extLst>
          </p:cNvPr>
          <p:cNvPicPr>
            <a:picLocks noChangeAspect="1"/>
          </p:cNvPicPr>
          <p:nvPr/>
        </p:nvPicPr>
        <p:blipFill>
          <a:blip r:embed="rId3"/>
          <a:stretch>
            <a:fillRect/>
          </a:stretch>
        </p:blipFill>
        <p:spPr>
          <a:xfrm>
            <a:off x="6738772" y="33280"/>
            <a:ext cx="5218450" cy="3639605"/>
          </a:xfrm>
          <a:prstGeom prst="rect">
            <a:avLst/>
          </a:prstGeom>
        </p:spPr>
      </p:pic>
      <p:pic>
        <p:nvPicPr>
          <p:cNvPr id="11" name="Picture 10">
            <a:extLst>
              <a:ext uri="{FF2B5EF4-FFF2-40B4-BE49-F238E27FC236}">
                <a16:creationId xmlns:a16="http://schemas.microsoft.com/office/drawing/2014/main" id="{C8FC7E1C-4530-FB6C-F5A0-89D63C948944}"/>
              </a:ext>
            </a:extLst>
          </p:cNvPr>
          <p:cNvPicPr>
            <a:picLocks noChangeAspect="1"/>
          </p:cNvPicPr>
          <p:nvPr/>
        </p:nvPicPr>
        <p:blipFill>
          <a:blip r:embed="rId4"/>
          <a:stretch>
            <a:fillRect/>
          </a:stretch>
        </p:blipFill>
        <p:spPr>
          <a:xfrm>
            <a:off x="795809" y="3440738"/>
            <a:ext cx="5033783" cy="3417262"/>
          </a:xfrm>
          <a:prstGeom prst="rect">
            <a:avLst/>
          </a:prstGeom>
        </p:spPr>
      </p:pic>
      <p:pic>
        <p:nvPicPr>
          <p:cNvPr id="13" name="Picture 12">
            <a:extLst>
              <a:ext uri="{FF2B5EF4-FFF2-40B4-BE49-F238E27FC236}">
                <a16:creationId xmlns:a16="http://schemas.microsoft.com/office/drawing/2014/main" id="{A9A6E268-180A-83CE-9C0F-4BFEEC2EE3DF}"/>
              </a:ext>
            </a:extLst>
          </p:cNvPr>
          <p:cNvPicPr>
            <a:picLocks noChangeAspect="1"/>
          </p:cNvPicPr>
          <p:nvPr/>
        </p:nvPicPr>
        <p:blipFill>
          <a:blip r:embed="rId5"/>
          <a:stretch>
            <a:fillRect/>
          </a:stretch>
        </p:blipFill>
        <p:spPr>
          <a:xfrm>
            <a:off x="5829592" y="3450614"/>
            <a:ext cx="2426327" cy="3407386"/>
          </a:xfrm>
          <a:prstGeom prst="rect">
            <a:avLst/>
          </a:prstGeom>
        </p:spPr>
      </p:pic>
    </p:spTree>
    <p:extLst>
      <p:ext uri="{BB962C8B-B14F-4D97-AF65-F5344CB8AC3E}">
        <p14:creationId xmlns:p14="http://schemas.microsoft.com/office/powerpoint/2010/main" val="3791924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9CA593C-C236-0E27-0723-373A7632228C}"/>
              </a:ext>
            </a:extLst>
          </p:cNvPr>
          <p:cNvSpPr txBox="1"/>
          <p:nvPr/>
        </p:nvSpPr>
        <p:spPr>
          <a:xfrm>
            <a:off x="726313" y="1084655"/>
            <a:ext cx="6353298" cy="461665"/>
          </a:xfrm>
          <a:prstGeom prst="rect">
            <a:avLst/>
          </a:prstGeom>
          <a:noFill/>
        </p:spPr>
        <p:txBody>
          <a:bodyPr wrap="square" rtlCol="0">
            <a:spAutoFit/>
          </a:bodyPr>
          <a:lstStyle/>
          <a:p>
            <a:r>
              <a:rPr lang="en-US" sz="2400" b="1" dirty="0">
                <a:solidFill>
                  <a:srgbClr val="3EB8EB"/>
                </a:solidFill>
                <a:latin typeface="Arial" panose="020B0604020202020204" pitchFamily="34" charset="0"/>
                <a:cs typeface="Arial" panose="020B0604020202020204" pitchFamily="34" charset="0"/>
              </a:rPr>
              <a:t>2. QUAN ĐIỂM BIÊN SOẠN SGK</a:t>
            </a:r>
          </a:p>
        </p:txBody>
      </p:sp>
      <p:sp>
        <p:nvSpPr>
          <p:cNvPr id="10" name="Rectangle 9">
            <a:extLst>
              <a:ext uri="{FF2B5EF4-FFF2-40B4-BE49-F238E27FC236}">
                <a16:creationId xmlns:a16="http://schemas.microsoft.com/office/drawing/2014/main" id="{52334C55-102A-0B8F-1235-EE411C0AA434}"/>
              </a:ext>
            </a:extLst>
          </p:cNvPr>
          <p:cNvSpPr/>
          <p:nvPr/>
        </p:nvSpPr>
        <p:spPr>
          <a:xfrm>
            <a:off x="726313" y="2227887"/>
            <a:ext cx="5429687" cy="2363980"/>
          </a:xfrm>
          <a:prstGeom prst="rect">
            <a:avLst/>
          </a:prstGeom>
        </p:spPr>
        <p:txBody>
          <a:bodyPr wrap="square">
            <a:spAutoFit/>
          </a:bodyPr>
          <a:lstStyle/>
          <a:p>
            <a:pPr marL="285750" indent="-285750" algn="just" defTabSz="1828434">
              <a:lnSpc>
                <a:spcPct val="120000"/>
              </a:lnSpc>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Đảm</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bảo</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vi-VN" kern="0" dirty="0">
                <a:solidFill>
                  <a:srgbClr val="002060"/>
                </a:solidFill>
                <a:latin typeface="Arial" panose="020B0604020202020204" pitchFamily="34" charset="0"/>
                <a:ea typeface="Cambria" panose="02040503050406030204" pitchFamily="18" charset="0"/>
                <a:cs typeface="Arial" panose="020B0604020202020204" pitchFamily="34" charset="0"/>
              </a:rPr>
              <a:t>phát triển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phẩm</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chất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chủ</a:t>
            </a:r>
            <a:r>
              <a:rPr lang="vi-VN" kern="0" dirty="0">
                <a:solidFill>
                  <a:srgbClr val="002060"/>
                </a:solidFill>
                <a:latin typeface="Arial" panose="020B0604020202020204" pitchFamily="34" charset="0"/>
                <a:ea typeface="Cambria" panose="02040503050406030204" pitchFamily="18" charset="0"/>
                <a:cs typeface="Arial" panose="020B0604020202020204" pitchFamily="34" charset="0"/>
              </a:rPr>
              <a:t> yếu</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năng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lực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chung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và</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năng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lực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công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nghệ</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cho</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học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sinh</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a:t>
            </a:r>
          </a:p>
          <a:p>
            <a:pPr marL="285750" indent="-285750" algn="just" defTabSz="1828434">
              <a:lnSpc>
                <a:spcPct val="120000"/>
              </a:lnSpc>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Chú</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trọng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phát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triển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năng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lực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giao</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hợp</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tác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giải</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quyết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vấn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đề</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sáng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tạo</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a:t>
            </a:r>
          </a:p>
          <a:p>
            <a:pPr marL="285750" indent="-285750" algn="just" defTabSz="1828434">
              <a:lnSpc>
                <a:spcPct val="120000"/>
              </a:lnSpc>
              <a:spcAft>
                <a:spcPts val="1200"/>
              </a:spcAft>
              <a:buFontTx/>
              <a:buChar char="-"/>
            </a:pP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Vận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dụng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cận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giáo</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dục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STEM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trong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thiết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kế</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dạy</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học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và</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phát</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triển</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năng</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lực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học</a:t>
            </a:r>
            <a:r>
              <a:rPr lang="en-US" kern="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kern="0" dirty="0" err="1">
                <a:solidFill>
                  <a:srgbClr val="002060"/>
                </a:solidFill>
                <a:latin typeface="Arial" panose="020B0604020202020204" pitchFamily="34" charset="0"/>
                <a:ea typeface="Cambria" panose="02040503050406030204" pitchFamily="18" charset="0"/>
                <a:cs typeface="Arial" panose="020B0604020202020204" pitchFamily="34" charset="0"/>
              </a:rPr>
              <a:t>sinh</a:t>
            </a:r>
            <a:endParaRPr lang="en-US" kern="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pic>
        <p:nvPicPr>
          <p:cNvPr id="13" name="Picture 12">
            <a:extLst>
              <a:ext uri="{FF2B5EF4-FFF2-40B4-BE49-F238E27FC236}">
                <a16:creationId xmlns:a16="http://schemas.microsoft.com/office/drawing/2014/main" id="{4E74A271-D801-AD33-AFF3-D5BA49BD10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9783" y="1184494"/>
            <a:ext cx="4694217" cy="4313145"/>
          </a:xfrm>
          <a:prstGeom prst="rect">
            <a:avLst/>
          </a:prstGeom>
        </p:spPr>
      </p:pic>
    </p:spTree>
    <p:extLst>
      <p:ext uri="{BB962C8B-B14F-4D97-AF65-F5344CB8AC3E}">
        <p14:creationId xmlns:p14="http://schemas.microsoft.com/office/powerpoint/2010/main" val="2064338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8AC1B0-5B24-A23D-5A7A-3CEBA3F4029E}"/>
              </a:ext>
            </a:extLst>
          </p:cNvPr>
          <p:cNvSpPr txBox="1"/>
          <p:nvPr/>
        </p:nvSpPr>
        <p:spPr>
          <a:xfrm>
            <a:off x="318186" y="171616"/>
            <a:ext cx="11025317" cy="5831853"/>
          </a:xfrm>
          <a:prstGeom prst="rect">
            <a:avLst/>
          </a:prstGeom>
          <a:solidFill>
            <a:schemeClr val="bg1"/>
          </a:solidFill>
        </p:spPr>
        <p:txBody>
          <a:bodyPr wrap="square">
            <a:spAutoFit/>
          </a:bodyPr>
          <a:lstStyle/>
          <a:p>
            <a:pPr algn="just">
              <a:lnSpc>
                <a:spcPct val="150000"/>
              </a:lnSpc>
            </a:pPr>
            <a:r>
              <a:rPr lang="vi-VN" sz="2800" dirty="0">
                <a:latin typeface="Times New Roman" panose="02020603050405020304" pitchFamily="18" charset="0"/>
                <a:cs typeface="Times New Roman" panose="02020603050405020304" pitchFamily="18" charset="0"/>
              </a:rPr>
              <a:t>YÊU CẦU CẦN ĐẠT</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vi-VN" sz="2800" dirty="0">
                <a:latin typeface="Times New Roman" panose="02020603050405020304" pitchFamily="18" charset="0"/>
                <a:cs typeface="Times New Roman" panose="02020603050405020304" pitchFamily="18" charset="0"/>
              </a:rPr>
              <a:t>1. Yêu cầu cần đạt về </a:t>
            </a:r>
            <a:r>
              <a:rPr lang="vi-VN" sz="2800" b="1" dirty="0">
                <a:latin typeface="Times New Roman" panose="02020603050405020304" pitchFamily="18" charset="0"/>
                <a:cs typeface="Times New Roman" panose="02020603050405020304" pitchFamily="18" charset="0"/>
              </a:rPr>
              <a:t>phẩm chất </a:t>
            </a:r>
            <a:r>
              <a:rPr lang="vi-VN" sz="2800" dirty="0">
                <a:latin typeface="Times New Roman" panose="02020603050405020304" pitchFamily="18" charset="0"/>
                <a:cs typeface="Times New Roman" panose="02020603050405020304" pitchFamily="18" charset="0"/>
              </a:rPr>
              <a:t>chủ yếu và </a:t>
            </a:r>
            <a:r>
              <a:rPr lang="vi-VN" sz="2800" b="1" dirty="0">
                <a:latin typeface="Times New Roman" panose="02020603050405020304" pitchFamily="18" charset="0"/>
                <a:cs typeface="Times New Roman" panose="02020603050405020304" pitchFamily="18" charset="0"/>
              </a:rPr>
              <a:t>năng lực chung </a:t>
            </a:r>
            <a:r>
              <a:rPr lang="vi-VN" sz="2800" dirty="0">
                <a:latin typeface="Times New Roman" panose="02020603050405020304" pitchFamily="18" charset="0"/>
                <a:cs typeface="Times New Roman" panose="02020603050405020304" pitchFamily="18" charset="0"/>
              </a:rPr>
              <a:t>Môn Công nghệ góp phần hình thành và phát triển ở học sinh các phẩm chất chủ yếu và năng lực chung theo các mức độ phù hợp với môn học, cấp học đã được quy định tại Chương trình tổng thể. </a:t>
            </a:r>
          </a:p>
          <a:p>
            <a:pPr algn="just">
              <a:lnSpc>
                <a:spcPct val="150000"/>
              </a:lnSpc>
            </a:pPr>
            <a:r>
              <a:rPr lang="vi-VN" sz="2800" dirty="0">
                <a:latin typeface="Times New Roman" panose="02020603050405020304" pitchFamily="18" charset="0"/>
                <a:cs typeface="Times New Roman" panose="02020603050405020304" pitchFamily="18" charset="0"/>
              </a:rPr>
              <a:t>2. Yêu cầu cần đạt về năng lực đặc thù Môn Công nghệ hình thành và phát triển ở học sinh </a:t>
            </a:r>
            <a:r>
              <a:rPr lang="vi-VN" sz="2800" b="1" dirty="0">
                <a:latin typeface="Times New Roman" panose="02020603050405020304" pitchFamily="18" charset="0"/>
                <a:cs typeface="Times New Roman" panose="02020603050405020304" pitchFamily="18" charset="0"/>
              </a:rPr>
              <a:t>năng lực công nghệ</a:t>
            </a:r>
            <a:r>
              <a:rPr lang="vi-VN" sz="2800" dirty="0">
                <a:latin typeface="Times New Roman" panose="02020603050405020304" pitchFamily="18" charset="0"/>
                <a:cs typeface="Times New Roman" panose="02020603050405020304" pitchFamily="18" charset="0"/>
              </a:rPr>
              <a:t>, bao gồm các thành phần: Nhận thức công nghệ, Giao tiếp công nghệ, Sử dụng công nghệ, Đánh giá công nghệ, Thiết kế kĩ thuật.</a:t>
            </a:r>
          </a:p>
        </p:txBody>
      </p:sp>
    </p:spTree>
    <p:extLst>
      <p:ext uri="{BB962C8B-B14F-4D97-AF65-F5344CB8AC3E}">
        <p14:creationId xmlns:p14="http://schemas.microsoft.com/office/powerpoint/2010/main" val="2181478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39CECB-4CBC-A87C-439D-F2B9AE453D72}"/>
              </a:ext>
            </a:extLst>
          </p:cNvPr>
          <p:cNvSpPr txBox="1"/>
          <p:nvPr/>
        </p:nvSpPr>
        <p:spPr>
          <a:xfrm>
            <a:off x="319216" y="1076427"/>
            <a:ext cx="11553568"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SGK </a:t>
            </a:r>
            <a:r>
              <a:rPr lang="en-US" sz="3600" dirty="0" err="1">
                <a:latin typeface="Times New Roman" panose="02020603050405020304" pitchFamily="18" charset="0"/>
                <a:cs typeface="Times New Roman" panose="02020603050405020304" pitchFamily="18" charset="0"/>
              </a:rPr>
              <a:t>Công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5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cấu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gồm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nội</a:t>
            </a:r>
            <a:r>
              <a:rPr lang="en-US" sz="3600" dirty="0">
                <a:latin typeface="Times New Roman" panose="02020603050405020304" pitchFamily="18" charset="0"/>
                <a:cs typeface="Times New Roman" panose="02020603050405020304" pitchFamily="18" charset="0"/>
              </a:rPr>
              <a:t> dung </a:t>
            </a:r>
            <a:r>
              <a:rPr lang="en-US" sz="3600" dirty="0" err="1">
                <a:latin typeface="Times New Roman" panose="02020603050405020304" pitchFamily="18" charset="0"/>
                <a:cs typeface="Times New Roman" panose="02020603050405020304" pitchFamily="18" charset="0"/>
              </a:rPr>
              <a:t>chính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0B55F64F-BF46-42F4-F0BF-7E0D78454FD7}"/>
              </a:ext>
            </a:extLst>
          </p:cNvPr>
          <p:cNvPicPr>
            <a:picLocks noChangeAspect="1"/>
          </p:cNvPicPr>
          <p:nvPr/>
        </p:nvPicPr>
        <p:blipFill>
          <a:blip r:embed="rId2"/>
          <a:stretch>
            <a:fillRect/>
          </a:stretch>
        </p:blipFill>
        <p:spPr>
          <a:xfrm>
            <a:off x="469306" y="1898815"/>
            <a:ext cx="11170760" cy="4806367"/>
          </a:xfrm>
          <a:prstGeom prst="rect">
            <a:avLst/>
          </a:prstGeom>
        </p:spPr>
      </p:pic>
    </p:spTree>
    <p:extLst>
      <p:ext uri="{BB962C8B-B14F-4D97-AF65-F5344CB8AC3E}">
        <p14:creationId xmlns:p14="http://schemas.microsoft.com/office/powerpoint/2010/main" val="1705254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2025</TotalTime>
  <Words>2128</Words>
  <Application>Microsoft Office PowerPoint</Application>
  <PresentationFormat>Widescreen</PresentationFormat>
  <Paragraphs>189</Paragraphs>
  <Slides>45</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DengXian</vt:lpstr>
      <vt:lpstr>Myriad Arabic</vt:lpstr>
      <vt:lpstr>Myriad Pro</vt:lpstr>
      <vt:lpstr>MyriadPro-Bold</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Ngoc Sang</cp:lastModifiedBy>
  <cp:revision>63</cp:revision>
  <dcterms:created xsi:type="dcterms:W3CDTF">2021-01-29T04:35:28Z</dcterms:created>
  <dcterms:modified xsi:type="dcterms:W3CDTF">2024-08-13T02:43:59Z</dcterms:modified>
</cp:coreProperties>
</file>